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8" r:id="rId4"/>
    <p:sldMasterId id="2147483660" r:id="rId5"/>
    <p:sldMasterId id="2147483683" r:id="rId6"/>
    <p:sldMasterId id="2147483709" r:id="rId7"/>
  </p:sldMasterIdLst>
  <p:notesMasterIdLst>
    <p:notesMasterId r:id="rId19"/>
  </p:notesMasterIdLst>
  <p:sldIdLst>
    <p:sldId id="301" r:id="rId8"/>
    <p:sldId id="330" r:id="rId9"/>
    <p:sldId id="302" r:id="rId10"/>
    <p:sldId id="334" r:id="rId11"/>
    <p:sldId id="276" r:id="rId12"/>
    <p:sldId id="329" r:id="rId13"/>
    <p:sldId id="307" r:id="rId14"/>
    <p:sldId id="308" r:id="rId15"/>
    <p:sldId id="260" r:id="rId16"/>
    <p:sldId id="333" r:id="rId17"/>
    <p:sldId id="33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FCE276-0146-4046-A127-E1BF086C2971}" v="11" dt="2025-05-15T23:36:41.802"/>
    <p1510:client id="{AD31939C-A55C-4BEB-8256-0AB5BE8B2F10}" v="27" dt="2025-05-16T03:59:40.997"/>
    <p1510:client id="{AE9DFEA8-1565-4838-B509-7F083AC236EC}" v="737" dt="2025-05-17T00:56:27.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3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29EA8-65F8-4746-9E72-5786EE72160D}" type="datetimeFigureOut">
              <a:rPr lang="en-US" smtClean="0"/>
              <a:t>5/16/2025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6F11C-6CBC-4F0B-9E4C-A6CD25421B81}" type="slidenum">
              <a:rPr lang="en-US" smtClean="0"/>
              <a:t>‹#›</a:t>
            </a:fld>
            <a:endParaRPr lang="en-US"/>
          </a:p>
        </p:txBody>
      </p:sp>
    </p:spTree>
    <p:extLst>
      <p:ext uri="{BB962C8B-B14F-4D97-AF65-F5344CB8AC3E}">
        <p14:creationId xmlns:p14="http://schemas.microsoft.com/office/powerpoint/2010/main" val="2458576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038A5-5B4A-3091-2FD6-3AC79E1C9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858CC-1CDF-9021-8511-4B74C5DE3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DC9A2-677A-1ADF-719D-36C37159DB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F7441C-9CA8-C2F0-11CE-1A890D4621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DA8A1E-55A7-4463-9224-5B3C5C1A0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81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E8074-93BF-9048-56ED-3E6D44F3F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E8575-B192-9E38-FDDF-153C52C8E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73CB0-3CC9-4C88-C671-A5FBC72BEE9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49F7B66-2CC1-9A70-65EA-D12165356E9A}"/>
              </a:ext>
            </a:extLst>
          </p:cNvPr>
          <p:cNvSpPr>
            <a:spLocks noGrp="1"/>
          </p:cNvSpPr>
          <p:nvPr>
            <p:ph type="hdr" sz="quarter"/>
          </p:nvPr>
        </p:nvSpPr>
        <p:spPr/>
        <p:txBody>
          <a:bodyPr/>
          <a:lstStyle/>
          <a:p>
            <a:pPr marL="0" marR="0" lvl="0" indent="0" algn="l" defTabSz="96661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BA374CC-4D6E-0BA9-12CA-1DB7E0716DD0}"/>
              </a:ext>
            </a:extLst>
          </p:cNvPr>
          <p:cNvSpPr>
            <a:spLocks noGrp="1"/>
          </p:cNvSpPr>
          <p:nvPr>
            <p:ph type="ftr" sz="quarter" idx="4"/>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22B239-890B-3A0D-9252-E95C3748F5AA}"/>
              </a:ext>
            </a:extLst>
          </p:cNvPr>
          <p:cNvSpPr>
            <a:spLocks noGrp="1"/>
          </p:cNvSpPr>
          <p:nvPr>
            <p:ph type="dt" idx="1"/>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5/16/2025 5:14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A707475-FC50-5BEB-4EC4-71332ADE0604}"/>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13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B2174-8C65-4C0D-5989-AF544D7D9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C68C2-D4C9-9790-AF3E-EC8D309B5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2E766-B925-84A1-E10A-2F576E138CF0}"/>
              </a:ext>
            </a:extLst>
          </p:cNvPr>
          <p:cNvSpPr>
            <a:spLocks noGrp="1"/>
          </p:cNvSpPr>
          <p:nvPr>
            <p:ph type="body" idx="1"/>
          </p:nvPr>
        </p:nvSpPr>
        <p:spPr/>
        <p:txBody>
          <a:bodyPr/>
          <a:lstStyle/>
          <a:p>
            <a:pPr marL="0" marR="0">
              <a:lnSpc>
                <a:spcPct val="115000"/>
              </a:lnSpc>
              <a:spcAft>
                <a:spcPts val="800"/>
              </a:spcAf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Double clicking a little bit more on the content understanding capabilities and also how the processing inside of the service works. </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Aft>
                <a:spcPts val="800"/>
              </a:spcAf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 </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Aft>
                <a:spcPts val="800"/>
              </a:spcAf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As I already mentioned we have different data types you can process, such as  documents, images, videos, audio text </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Aft>
                <a:spcPts val="800"/>
              </a:spcAf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 </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0" marR="0">
              <a:lnSpc>
                <a:spcPct val="115000"/>
              </a:lnSpc>
              <a:spcAft>
                <a:spcPts val="800"/>
              </a:spcAf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First step is </a:t>
            </a:r>
            <a:r>
              <a:rPr lang="en-US" sz="1050" b="1" kern="100">
                <a:effectLst/>
                <a:latin typeface="Aptos" panose="020B0004020202020204" pitchFamily="34" charset="0"/>
                <a:ea typeface="Yu Gothic" panose="020B0400000000000000" pitchFamily="34" charset="-128"/>
                <a:cs typeface="Times New Roman" panose="02020603050405020304" pitchFamily="18" charset="0"/>
              </a:rPr>
              <a:t>Content Extraction</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Purpose</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Convert unstructured or semi-structured inputs into a structured format that Large Language Models (LLMs) or generative AI can understand.</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Examples</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For example in this step we transcribe audio files, this is where OCR and the normalization for documents</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We have add-On Capabilities (Enrichments)</a:t>
            </a:r>
            <a:r>
              <a:rPr lang="en-US" sz="1050" kern="100">
                <a:effectLst/>
                <a:latin typeface="Aptos" panose="020B0004020202020204" pitchFamily="34" charset="0"/>
                <a:ea typeface="Yu Gothic" panose="020B0400000000000000" pitchFamily="34" charset="-128"/>
                <a:cs typeface="Times New Roman" panose="02020603050405020304" pitchFamily="18" charset="0"/>
              </a:rPr>
              <a:t>for example</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742950" marR="0" lvl="1" indent="-285750">
              <a:lnSpc>
                <a:spcPct val="115000"/>
              </a:lnSpc>
              <a:spcAft>
                <a:spcPts val="800"/>
              </a:spcAft>
              <a:buFont typeface="Courier New" panose="02070309020205020404" pitchFamily="49" charset="0"/>
              <a:buChar char="o"/>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Speaker Role Detection</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(e.g., identifying “agent” vs. “customer” in audio)</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742950" marR="0" lvl="1" indent="-285750">
              <a:lnSpc>
                <a:spcPct val="115000"/>
              </a:lnSpc>
              <a:spcAft>
                <a:spcPts val="800"/>
              </a:spcAft>
              <a:buFont typeface="Courier New" panose="02070309020205020404" pitchFamily="49" charset="0"/>
              <a:buChar char="o"/>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Layout and Structural Enrichments</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(e.g., detecting sections or tables in documents)</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742950" marR="0" lvl="1" indent="-285750">
              <a:lnSpc>
                <a:spcPct val="115000"/>
              </a:lnSpc>
              <a:spcAft>
                <a:spcPts val="800"/>
              </a:spcAft>
              <a:buFont typeface="Courier New" panose="02070309020205020404" pitchFamily="49" charset="0"/>
              <a:buChar char="o"/>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Face Grouping</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(in images or video)</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457200" marR="0" lvl="1" indent="0">
              <a:lnSpc>
                <a:spcPct val="115000"/>
              </a:lnSpc>
              <a:spcAft>
                <a:spcPts val="800"/>
              </a:spcAft>
              <a:buFont typeface="Courier New" panose="02070309020205020404" pitchFamily="49" charset="0"/>
              <a:buNone/>
            </a:pPr>
            <a:r>
              <a:rPr lang="en-US" sz="1050" kern="100">
                <a:effectLst/>
                <a:latin typeface="Aptos" panose="020B0004020202020204" pitchFamily="34" charset="0"/>
                <a:ea typeface="Yu Gothic" panose="020B0400000000000000" pitchFamily="34" charset="-128"/>
                <a:cs typeface="Times New Roman" panose="02020603050405020304" pitchFamily="18" charset="0"/>
              </a:rPr>
              <a:t>Enhanced content that can be used directly or passed to further processing.</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tabLst>
                <a:tab pos="457200" algn="l"/>
              </a:tabLs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Then comes Field Extraction (Generative AI Stage)</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Purpose</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Extract and classify structured data using generative AI.</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Examples</a:t>
            </a:r>
            <a:r>
              <a:rPr lang="en-US" sz="1050" kern="100">
                <a:effectLst/>
                <a:latin typeface="Aptos" panose="020B0004020202020204" pitchFamily="34" charset="0"/>
                <a:ea typeface="Yu Gothic" panose="020B0400000000000000" pitchFamily="34" charset="-128"/>
                <a:cs typeface="Times New Roman" panose="02020603050405020304" pitchFamily="18" charset="0"/>
              </a:rPr>
              <a:t>:</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Invoices → Capture fields like invoice number, date, and total amount in a structured format</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Call Summaries → Generate summary of conversation, including sentiment analysis</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This is where the Schema is applied</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Define the specific data fields or categories relevant to your business use case.</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tabLst>
                <a:tab pos="457200" algn="l"/>
              </a:tabLs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And then Post-Processing</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Confidence Scoring</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Assign reliability scores to extracted data.</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Grounding &amp; Normalization</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Ensure outputs align with factual and consistent data formats (e.g., standardizing date formats, currency codes, etc.). to give you structured results</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Final Structured Output</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Results are packaged for easy consumption by downstream applications. Such as </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Integration with BI tools or dashboards</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Copilot-style applications for end-users</a:t>
            </a: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Database storage or Fabric integration</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r>
              <a:rPr lang="en-US" sz="1050" kern="100">
                <a:effectLst/>
                <a:latin typeface="Aptos" panose="020B0004020202020204" pitchFamily="34" charset="0"/>
                <a:ea typeface="Yu Gothic" panose="020B0400000000000000" pitchFamily="34" charset="-128"/>
                <a:cs typeface="Times New Roman" panose="02020603050405020304" pitchFamily="18" charset="0"/>
              </a:rPr>
              <a:t>Agent-based automation</a:t>
            </a:r>
            <a:endParaRPr lang="en-US" sz="1200" b="0" kern="100">
              <a:effectLst/>
              <a:latin typeface="Aptos" panose="020B0004020202020204" pitchFamily="34" charset="0"/>
              <a:ea typeface="Yu Gothic" panose="020B0400000000000000" pitchFamily="34" charset="-128"/>
              <a:cs typeface="Times New Roman" panose="02020603050405020304" pitchFamily="18" charset="0"/>
            </a:endParaRPr>
          </a:p>
          <a:p>
            <a:pPr marL="914400" marR="0" lvl="2" indent="0">
              <a:lnSpc>
                <a:spcPct val="115000"/>
              </a:lnSpc>
              <a:spcAft>
                <a:spcPts val="800"/>
              </a:spcAft>
              <a:buSzPts val="1000"/>
              <a:buFont typeface="Wingdings" panose="05000000000000000000" pitchFamily="2" charset="2"/>
              <a:buNone/>
              <a:tabLst>
                <a:tab pos="1371600" algn="l"/>
              </a:tabLst>
            </a:pPr>
            <a:r>
              <a:rPr lang="en-US" sz="1050" b="1" kern="100">
                <a:effectLst/>
                <a:latin typeface="Aptos" panose="020B0004020202020204" pitchFamily="34" charset="0"/>
                <a:ea typeface="Yu Gothic" panose="020B0400000000000000" pitchFamily="34" charset="-128"/>
                <a:cs typeface="Times New Roman" panose="02020603050405020304" pitchFamily="18" charset="0"/>
              </a:rPr>
              <a:t>Value</a:t>
            </a:r>
            <a:r>
              <a:rPr lang="en-US" sz="1050" kern="100">
                <a:effectLst/>
                <a:latin typeface="Aptos" panose="020B0004020202020204" pitchFamily="34" charset="0"/>
                <a:ea typeface="Yu Gothic" panose="020B0400000000000000" pitchFamily="34" charset="-128"/>
                <a:cs typeface="Times New Roman" panose="02020603050405020304" pitchFamily="18" charset="0"/>
              </a:rPr>
              <a:t>: Quickly build solutions on top of clean, structured data without reinventing the wheel.</a:t>
            </a: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pPr marL="1143000" marR="0" lvl="2" indent="-228600">
              <a:lnSpc>
                <a:spcPct val="115000"/>
              </a:lnSpc>
              <a:spcAft>
                <a:spcPts val="800"/>
              </a:spcAft>
              <a:buSzPts val="1000"/>
              <a:buFont typeface="Wingdings" panose="05000000000000000000" pitchFamily="2" charset="2"/>
              <a:buChar char=""/>
              <a:tabLst>
                <a:tab pos="1371600" algn="l"/>
              </a:tabLst>
            </a:pPr>
            <a:endParaRPr lang="en-US" sz="1200" kern="100">
              <a:effectLst/>
              <a:latin typeface="Aptos" panose="020B0004020202020204" pitchFamily="34" charset="0"/>
              <a:ea typeface="Yu Gothic" panose="020B0400000000000000" pitchFamily="34" charset="-128"/>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531A47D4-835B-384C-282A-B23F79C442BF}"/>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38ED72-0EE4-AD4A-A718-021D5FCE2202}"/>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2D772FF-97BA-B7B8-A503-BE12CFE630A9}"/>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5/16/2025 5:14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CCAE4B7-25E2-0719-FB61-D8FB05862054}"/>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317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0AC2A-EAED-8857-5145-3ACA2FF3A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692BF2-D93E-C5FE-A12C-AB7C0640F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400C0-B638-0699-4C4B-E6ACCF0C1B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883D45-BCFC-B829-488B-E56B279C34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9B346-C54C-4F6E-9349-3CCE182F98B5}"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3303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0487A-989D-FCD3-92B6-D6316F719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7BFBB6-51EB-96E2-88C5-D6468FDB4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CC2EC-5AEB-BDF6-C760-3143EC29D6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D3B344-8BFC-13B9-E9CD-215BD6CBE3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10AC4-7735-4094-8F9A-FB3AB2862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254B0BA-4CF4-D14B-3191-D1BEEC53835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All content herein is classified as confidential by Microsoft's NDA policy</a:t>
            </a:r>
          </a:p>
        </p:txBody>
      </p:sp>
    </p:spTree>
    <p:extLst>
      <p:ext uri="{BB962C8B-B14F-4D97-AF65-F5344CB8AC3E}">
        <p14:creationId xmlns:p14="http://schemas.microsoft.com/office/powerpoint/2010/main" val="1393305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A5BEB2-2C28-4C28-BC37-7D3C8475ED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778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6F11C-6CBC-4F0B-9E4C-A6CD25421B81}" type="slidenum">
              <a:rPr lang="en-US" smtClean="0"/>
              <a:t>10</a:t>
            </a:fld>
            <a:endParaRPr lang="en-US"/>
          </a:p>
        </p:txBody>
      </p:sp>
    </p:spTree>
    <p:extLst>
      <p:ext uri="{BB962C8B-B14F-4D97-AF65-F5344CB8AC3E}">
        <p14:creationId xmlns:p14="http://schemas.microsoft.com/office/powerpoint/2010/main" val="3397816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78E58A-F050-2D4C-8CDE-EE12DA3AD333}"/>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5" name="Picture 4" descr="A close up of a sign&#10;&#10;AI-generated content may be incorrect.">
            <a:extLst>
              <a:ext uri="{FF2B5EF4-FFF2-40B4-BE49-F238E27FC236}">
                <a16:creationId xmlns:a16="http://schemas.microsoft.com/office/drawing/2014/main" id="{8DBF2036-0A95-6172-2982-A3932BB20C65}"/>
              </a:ext>
            </a:extLst>
          </p:cNvPr>
          <p:cNvPicPr>
            <a:picLocks noChangeAspect="1"/>
          </p:cNvPicPr>
          <p:nvPr userDrawn="1"/>
        </p:nvPicPr>
        <p:blipFill>
          <a:blip r:embed="rId3"/>
          <a:stretch>
            <a:fillRect/>
          </a:stretch>
        </p:blipFill>
        <p:spPr>
          <a:xfrm>
            <a:off x="595465" y="2703056"/>
            <a:ext cx="3376457" cy="1514143"/>
          </a:xfrm>
          <a:prstGeom prst="rect">
            <a:avLst/>
          </a:prstGeom>
        </p:spPr>
      </p:pic>
      <p:pic>
        <p:nvPicPr>
          <p:cNvPr id="7" name="MS logo white - EMF" descr="Microsoft logo white text version">
            <a:extLst>
              <a:ext uri="{FF2B5EF4-FFF2-40B4-BE49-F238E27FC236}">
                <a16:creationId xmlns:a16="http://schemas.microsoft.com/office/drawing/2014/main" id="{0F892706-E514-9308-1054-E66D5F13054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21235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72429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0125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47892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236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47951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75816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9129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6466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57766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06738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388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59250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30932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59085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93703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57014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43658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86377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8623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4148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98075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16732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10927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97132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0914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11860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7367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922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631006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0164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1365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9351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02007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01098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978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65792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srcRect r="78" b="102"/>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607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4616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9161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301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777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9594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28742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092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6545D-1B6B-2A5D-859D-5BA1BE0C1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1C8257-B54E-DA5A-4532-DF318478AE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EC83F5D-CA44-63E9-6120-09FCC6D3FB7F}"/>
              </a:ext>
            </a:extLst>
          </p:cNvPr>
          <p:cNvSpPr>
            <a:spLocks noGrp="1"/>
          </p:cNvSpPr>
          <p:nvPr>
            <p:ph type="ftr" sz="quarter" idx="11"/>
          </p:nvPr>
        </p:nvSpPr>
        <p:spPr/>
        <p:txBody>
          <a:bodyPr/>
          <a:lstStyle/>
          <a:p>
            <a:r>
              <a:rPr lang="en-US">
                <a:solidFill>
                  <a:srgbClr val="111111"/>
                </a:solidFill>
              </a:rPr>
              <a:t>CONFIDENTIAL, ©2024 Microsoft Corporation. All rights reserved.</a:t>
            </a:r>
            <a:endParaRPr lang="en-US"/>
          </a:p>
        </p:txBody>
      </p:sp>
      <p:sp>
        <p:nvSpPr>
          <p:cNvPr id="6" name="Slide Number Placeholder 5">
            <a:extLst>
              <a:ext uri="{FF2B5EF4-FFF2-40B4-BE49-F238E27FC236}">
                <a16:creationId xmlns:a16="http://schemas.microsoft.com/office/drawing/2014/main" id="{C1D3A919-E896-797F-0D8D-1C1BE48DBC87}"/>
              </a:ext>
            </a:extLst>
          </p:cNvPr>
          <p:cNvSpPr>
            <a:spLocks noGrp="1"/>
          </p:cNvSpPr>
          <p:nvPr>
            <p:ph type="sldNum" sz="quarter" idx="12"/>
          </p:nvPr>
        </p:nvSpPr>
        <p:spPr>
          <a:xfrm>
            <a:off x="8970980" y="435685"/>
            <a:ext cx="2743200" cy="276005"/>
          </a:xfrm>
        </p:spPr>
        <p:txBody>
          <a:bodyPr/>
          <a:lstStyle/>
          <a:p>
            <a:fld id="{96CE8F85-E45A-4B33-94D5-640B204B48E3}" type="slidenum">
              <a:rPr lang="en-US" smtClean="0"/>
              <a:t>‹#›</a:t>
            </a:fld>
            <a:endParaRPr lang="en-US"/>
          </a:p>
        </p:txBody>
      </p:sp>
      <p:sp>
        <p:nvSpPr>
          <p:cNvPr id="7" name="TextBox 6">
            <a:extLst>
              <a:ext uri="{FF2B5EF4-FFF2-40B4-BE49-F238E27FC236}">
                <a16:creationId xmlns:a16="http://schemas.microsoft.com/office/drawing/2014/main" id="{507FFFCE-AF5C-7E44-C113-782A9376D27F}"/>
              </a:ext>
            </a:extLst>
          </p:cNvPr>
          <p:cNvSpPr txBox="1"/>
          <p:nvPr userDrawn="1"/>
        </p:nvSpPr>
        <p:spPr>
          <a:xfrm>
            <a:off x="666002" y="457200"/>
            <a:ext cx="2319819"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srgbClr val="000000">
                    <a:lumMod val="85000"/>
                    <a:lumOff val="15000"/>
                  </a:srgbClr>
                </a:solidFill>
                <a:effectLst/>
                <a:uLnTx/>
                <a:uFillTx/>
                <a:latin typeface="Segoe UI" panose="020B0502040204020203" pitchFamily="34" charset="0"/>
                <a:ea typeface="SF Pro Text" pitchFamily="2" charset="0"/>
                <a:cs typeface="Segoe UI" panose="020B0502040204020203" pitchFamily="34" charset="0"/>
              </a:rPr>
              <a:t>AZURE AI</a:t>
            </a:r>
          </a:p>
        </p:txBody>
      </p:sp>
      <p:pic>
        <p:nvPicPr>
          <p:cNvPr id="8" name="Picture 7" descr="A blue and pink logo&#10;&#10;Description automatically generated">
            <a:extLst>
              <a:ext uri="{FF2B5EF4-FFF2-40B4-BE49-F238E27FC236}">
                <a16:creationId xmlns:a16="http://schemas.microsoft.com/office/drawing/2014/main" id="{B4758BAC-518D-EA6E-C613-E2AA0B117FE8}"/>
              </a:ext>
            </a:extLst>
          </p:cNvPr>
          <p:cNvPicPr>
            <a:picLocks noChangeAspect="1"/>
          </p:cNvPicPr>
          <p:nvPr userDrawn="1"/>
        </p:nvPicPr>
        <p:blipFill>
          <a:blip r:embed="rId2"/>
          <a:stretch>
            <a:fillRect/>
          </a:stretch>
        </p:blipFill>
        <p:spPr>
          <a:xfrm>
            <a:off x="466875" y="480409"/>
            <a:ext cx="229369" cy="229369"/>
          </a:xfrm>
          <a:prstGeom prst="rect">
            <a:avLst/>
          </a:prstGeom>
        </p:spPr>
      </p:pic>
    </p:spTree>
    <p:extLst>
      <p:ext uri="{BB962C8B-B14F-4D97-AF65-F5344CB8AC3E}">
        <p14:creationId xmlns:p14="http://schemas.microsoft.com/office/powerpoint/2010/main" val="14410971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05447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3BF1C6E9-6C57-CACF-6307-9C252D667E3B}"/>
              </a:ext>
              <a:ext uri="{C183D7F6-B498-43B3-948B-1728B52AA6E4}">
                <adec:decorative xmlns:adec="http://schemas.microsoft.com/office/drawing/2017/decorative" val="1"/>
              </a:ext>
            </a:extLst>
          </p:cNvPr>
          <p:cNvSpPr/>
          <p:nvPr userDrawn="1"/>
        </p:nvSpPr>
        <p:spPr bwMode="auto">
          <a:xfrm>
            <a:off x="9725730" y="1249058"/>
            <a:ext cx="1076977" cy="1030810"/>
          </a:xfrm>
          <a:prstGeom prst="ellipse">
            <a:avLst/>
          </a:prstGeom>
          <a:solidFill>
            <a:schemeClr val="tx1"/>
          </a:solidFill>
          <a:ln w="12700" cap="flat">
            <a:solidFill>
              <a:schemeClr val="accent6"/>
            </a:solidFill>
            <a:prstDash val="solid"/>
            <a:miter/>
          </a:ln>
          <a:effectLst>
            <a:outerShdw blurRad="63500" dist="63500" dir="2700000" sx="103000" sy="103000" algn="tl" rotWithShape="0">
              <a:schemeClr val="accent3">
                <a:lumMod val="50000"/>
                <a:alpha val="20000"/>
              </a:scheme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effectLst/>
              <a:uLnTx/>
              <a:uFillTx/>
              <a:latin typeface="Segoe UI Semibold"/>
              <a:ea typeface="+mn-ea"/>
              <a:cs typeface="Segoe UI" pitchFamily="34" charset="0"/>
            </a:endParaRPr>
          </a:p>
        </p:txBody>
      </p:sp>
      <p:sp>
        <p:nvSpPr>
          <p:cNvPr id="15" name="Oval 14">
            <a:extLst>
              <a:ext uri="{FF2B5EF4-FFF2-40B4-BE49-F238E27FC236}">
                <a16:creationId xmlns:a16="http://schemas.microsoft.com/office/drawing/2014/main" id="{4766ED51-3116-E245-8455-FC6CE09C4956}"/>
              </a:ext>
              <a:ext uri="{C183D7F6-B498-43B3-948B-1728B52AA6E4}">
                <adec:decorative xmlns:adec="http://schemas.microsoft.com/office/drawing/2017/decorative" val="1"/>
              </a:ext>
            </a:extLst>
          </p:cNvPr>
          <p:cNvSpPr/>
          <p:nvPr userDrawn="1"/>
        </p:nvSpPr>
        <p:spPr bwMode="auto">
          <a:xfrm>
            <a:off x="6978233" y="1249058"/>
            <a:ext cx="1076977" cy="1030810"/>
          </a:xfrm>
          <a:prstGeom prst="ellipse">
            <a:avLst/>
          </a:prstGeom>
          <a:solidFill>
            <a:schemeClr val="tx1"/>
          </a:solidFill>
          <a:ln w="12700" cap="flat">
            <a:solidFill>
              <a:schemeClr val="accent6"/>
            </a:solidFill>
            <a:prstDash val="solid"/>
            <a:miter/>
          </a:ln>
          <a:effectLst>
            <a:outerShdw blurRad="63500" dist="63500" dir="2700000" sx="103000" sy="103000" algn="tl" rotWithShape="0">
              <a:schemeClr val="accent3">
                <a:lumMod val="50000"/>
                <a:alpha val="20000"/>
              </a:scheme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effectLst/>
              <a:uLnTx/>
              <a:uFillTx/>
              <a:latin typeface="Segoe UI Semibold"/>
              <a:ea typeface="+mn-ea"/>
              <a:cs typeface="Segoe UI" pitchFamily="34" charset="0"/>
            </a:endParaRPr>
          </a:p>
        </p:txBody>
      </p:sp>
      <p:sp>
        <p:nvSpPr>
          <p:cNvPr id="11" name="Oval 10">
            <a:extLst>
              <a:ext uri="{FF2B5EF4-FFF2-40B4-BE49-F238E27FC236}">
                <a16:creationId xmlns:a16="http://schemas.microsoft.com/office/drawing/2014/main" id="{D437F7EE-ABAF-7A7A-67F9-0A7037716C6D}"/>
              </a:ext>
              <a:ext uri="{C183D7F6-B498-43B3-948B-1728B52AA6E4}">
                <adec:decorative xmlns:adec="http://schemas.microsoft.com/office/drawing/2017/decorative" val="1"/>
              </a:ext>
            </a:extLst>
          </p:cNvPr>
          <p:cNvSpPr/>
          <p:nvPr userDrawn="1"/>
        </p:nvSpPr>
        <p:spPr bwMode="auto">
          <a:xfrm>
            <a:off x="4182821" y="1311819"/>
            <a:ext cx="1076977" cy="1030810"/>
          </a:xfrm>
          <a:prstGeom prst="ellipse">
            <a:avLst/>
          </a:prstGeom>
          <a:solidFill>
            <a:schemeClr val="tx1"/>
          </a:solidFill>
          <a:ln w="12700" cap="flat">
            <a:solidFill>
              <a:schemeClr val="accent6"/>
            </a:solidFill>
            <a:prstDash val="solid"/>
            <a:miter/>
          </a:ln>
          <a:effectLst>
            <a:outerShdw blurRad="63500" dist="63500" dir="2700000" sx="103000" sy="103000" algn="tl" rotWithShape="0">
              <a:schemeClr val="accent3">
                <a:lumMod val="50000"/>
                <a:alpha val="20000"/>
              </a:scheme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effectLst/>
              <a:uLnTx/>
              <a:uFillTx/>
              <a:latin typeface="Segoe UI Semibold"/>
              <a:ea typeface="+mn-ea"/>
              <a:cs typeface="Segoe UI" pitchFamily="34" charset="0"/>
            </a:endParaRPr>
          </a:p>
        </p:txBody>
      </p:sp>
      <p:sp>
        <p:nvSpPr>
          <p:cNvPr id="5" name="Oval 4">
            <a:extLst>
              <a:ext uri="{FF2B5EF4-FFF2-40B4-BE49-F238E27FC236}">
                <a16:creationId xmlns:a16="http://schemas.microsoft.com/office/drawing/2014/main" id="{F5F3F2A5-5FE6-032D-E6F8-5AC7CD6037A9}"/>
              </a:ext>
              <a:ext uri="{C183D7F6-B498-43B3-948B-1728B52AA6E4}">
                <adec:decorative xmlns:adec="http://schemas.microsoft.com/office/drawing/2017/decorative" val="1"/>
              </a:ext>
            </a:extLst>
          </p:cNvPr>
          <p:cNvSpPr/>
          <p:nvPr userDrawn="1"/>
        </p:nvSpPr>
        <p:spPr bwMode="auto">
          <a:xfrm>
            <a:off x="1438907" y="1315021"/>
            <a:ext cx="1076977" cy="1030810"/>
          </a:xfrm>
          <a:prstGeom prst="ellipse">
            <a:avLst/>
          </a:prstGeom>
          <a:solidFill>
            <a:schemeClr val="tx1"/>
          </a:solidFill>
          <a:ln w="12700" cap="flat">
            <a:solidFill>
              <a:schemeClr val="accent6"/>
            </a:solidFill>
            <a:prstDash val="solid"/>
            <a:miter/>
          </a:ln>
          <a:effectLst>
            <a:outerShdw blurRad="63500" dist="63500" dir="2700000" sx="103000" sy="103000" algn="tl" rotWithShape="0">
              <a:schemeClr val="accent3">
                <a:lumMod val="50000"/>
                <a:alpha val="20000"/>
              </a:scheme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effectLst/>
              <a:uLnTx/>
              <a:uFillTx/>
              <a:latin typeface="Segoe UI Semibold"/>
              <a:ea typeface="+mn-ea"/>
              <a:cs typeface="Segoe UI" pitchFamily="34" charset="0"/>
            </a:endParaRPr>
          </a:p>
        </p:txBody>
      </p:sp>
      <p:sp>
        <p:nvSpPr>
          <p:cNvPr id="26" name="Rounded Rectangle 14">
            <a:extLst>
              <a:ext uri="{FF2B5EF4-FFF2-40B4-BE49-F238E27FC236}">
                <a16:creationId xmlns:a16="http://schemas.microsoft.com/office/drawing/2014/main" id="{E19685B6-7161-B1C6-A831-E4E741517EA2}"/>
              </a:ext>
            </a:extLst>
          </p:cNvPr>
          <p:cNvSpPr/>
          <p:nvPr userDrawn="1"/>
        </p:nvSpPr>
        <p:spPr bwMode="auto">
          <a:xfrm>
            <a:off x="6174160" y="1719724"/>
            <a:ext cx="2659083" cy="3926291"/>
          </a:xfrm>
          <a:prstGeom prst="roundRect">
            <a:avLst>
              <a:gd name="adj" fmla="val 5687"/>
            </a:avLst>
          </a:prstGeom>
          <a:solidFill>
            <a:schemeClr val="tx1"/>
          </a:solidFill>
          <a:ln w="12700" cap="rnd">
            <a:solidFill>
              <a:schemeClr val="accent6"/>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8" name="Rounded Rectangle 14">
            <a:extLst>
              <a:ext uri="{FF2B5EF4-FFF2-40B4-BE49-F238E27FC236}">
                <a16:creationId xmlns:a16="http://schemas.microsoft.com/office/drawing/2014/main" id="{8F51C132-AEF3-7D98-6E2E-DFBF7C301EC9}"/>
              </a:ext>
            </a:extLst>
          </p:cNvPr>
          <p:cNvSpPr/>
          <p:nvPr userDrawn="1"/>
        </p:nvSpPr>
        <p:spPr bwMode="auto">
          <a:xfrm>
            <a:off x="8947697" y="1719723"/>
            <a:ext cx="2659083" cy="3926291"/>
          </a:xfrm>
          <a:prstGeom prst="roundRect">
            <a:avLst>
              <a:gd name="adj" fmla="val 5687"/>
            </a:avLst>
          </a:prstGeom>
          <a:solidFill>
            <a:schemeClr val="tx1"/>
          </a:solidFill>
          <a:ln w="12700" cap="rnd">
            <a:solidFill>
              <a:schemeClr val="accent6"/>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4" name="Rounded Rectangle 14">
            <a:extLst>
              <a:ext uri="{FF2B5EF4-FFF2-40B4-BE49-F238E27FC236}">
                <a16:creationId xmlns:a16="http://schemas.microsoft.com/office/drawing/2014/main" id="{4A802F68-7458-150C-DA4B-78756EE89B95}"/>
              </a:ext>
            </a:extLst>
          </p:cNvPr>
          <p:cNvSpPr/>
          <p:nvPr userDrawn="1"/>
        </p:nvSpPr>
        <p:spPr bwMode="auto">
          <a:xfrm>
            <a:off x="616831" y="1719725"/>
            <a:ext cx="2659083" cy="3926291"/>
          </a:xfrm>
          <a:prstGeom prst="roundRect">
            <a:avLst>
              <a:gd name="adj" fmla="val 5687"/>
            </a:avLst>
          </a:prstGeom>
          <a:solidFill>
            <a:schemeClr val="tx1"/>
          </a:solidFill>
          <a:ln w="12700" cap="rnd">
            <a:solidFill>
              <a:schemeClr val="accent6"/>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7" name="Rounded Rectangle 14">
            <a:extLst>
              <a:ext uri="{FF2B5EF4-FFF2-40B4-BE49-F238E27FC236}">
                <a16:creationId xmlns:a16="http://schemas.microsoft.com/office/drawing/2014/main" id="{7F4789D5-D963-72F4-12D5-1C914EB0D426}"/>
              </a:ext>
            </a:extLst>
          </p:cNvPr>
          <p:cNvSpPr/>
          <p:nvPr userDrawn="1"/>
        </p:nvSpPr>
        <p:spPr bwMode="auto">
          <a:xfrm>
            <a:off x="3393373" y="1719724"/>
            <a:ext cx="2659083" cy="3926291"/>
          </a:xfrm>
          <a:prstGeom prst="roundRect">
            <a:avLst>
              <a:gd name="adj" fmla="val 5687"/>
            </a:avLst>
          </a:prstGeom>
          <a:solidFill>
            <a:schemeClr val="tx1"/>
          </a:solidFill>
          <a:ln w="12700" cap="rnd">
            <a:solidFill>
              <a:schemeClr val="accent6"/>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E683A7B-31CC-197C-5283-EE758D3C8468}"/>
              </a:ext>
            </a:extLst>
          </p:cNvPr>
          <p:cNvSpPr>
            <a:spLocks noGrp="1"/>
          </p:cNvSpPr>
          <p:nvPr>
            <p:ph type="title"/>
          </p:nvPr>
        </p:nvSpPr>
        <p:spPr/>
        <p:txBody>
          <a:bodyPr/>
          <a:lstStyle/>
          <a:p>
            <a:r>
              <a:rPr lang="en-US"/>
              <a:t>Click to edit Master title style</a:t>
            </a:r>
          </a:p>
        </p:txBody>
      </p:sp>
      <p:sp>
        <p:nvSpPr>
          <p:cNvPr id="3" name="Title 1">
            <a:extLst>
              <a:ext uri="{FF2B5EF4-FFF2-40B4-BE49-F238E27FC236}">
                <a16:creationId xmlns:a16="http://schemas.microsoft.com/office/drawing/2014/main" id="{A5C407CB-95A2-8C8E-62FE-BA819E21A6F2}"/>
              </a:ext>
            </a:extLst>
          </p:cNvPr>
          <p:cNvSpPr txBox="1">
            <a:spLocks/>
          </p:cNvSpPr>
          <p:nvPr userDrawn="1"/>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chemeClr val="accent1"/>
              </a:solidFill>
              <a:effectLst/>
              <a:uLnTx/>
              <a:uFillTx/>
              <a:latin typeface="Segoe UI Semibold"/>
              <a:ea typeface="+mn-ea"/>
              <a:cs typeface="Segoe UI" pitchFamily="34" charset="0"/>
            </a:endParaRPr>
          </a:p>
        </p:txBody>
      </p:sp>
      <p:sp>
        <p:nvSpPr>
          <p:cNvPr id="25" name="Title 1">
            <a:extLst>
              <a:ext uri="{FF2B5EF4-FFF2-40B4-BE49-F238E27FC236}">
                <a16:creationId xmlns:a16="http://schemas.microsoft.com/office/drawing/2014/main" id="{53E76540-8930-8D68-60BC-082EDEE8EAC6}"/>
              </a:ext>
            </a:extLst>
          </p:cNvPr>
          <p:cNvSpPr txBox="1">
            <a:spLocks/>
          </p:cNvSpPr>
          <p:nvPr userDrawn="1"/>
        </p:nvSpPr>
        <p:spPr>
          <a:xfrm>
            <a:off x="588963" y="457200"/>
            <a:ext cx="11017250" cy="554038"/>
          </a:xfrm>
          <a:prstGeom prst="rect">
            <a:avLst/>
          </a:prstGeom>
        </p:spPr>
        <p:txBody>
          <a:bodyPr/>
          <a:lst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a:solidFill>
                <a:schemeClr val="accent1"/>
              </a:solidFill>
            </a:endParaRPr>
          </a:p>
        </p:txBody>
      </p:sp>
      <p:sp>
        <p:nvSpPr>
          <p:cNvPr id="20" name="Text Placeholder 30">
            <a:extLst>
              <a:ext uri="{FF2B5EF4-FFF2-40B4-BE49-F238E27FC236}">
                <a16:creationId xmlns:a16="http://schemas.microsoft.com/office/drawing/2014/main" id="{039CFF35-DD68-FC6F-DF0F-C5635B04E548}"/>
              </a:ext>
            </a:extLst>
          </p:cNvPr>
          <p:cNvSpPr>
            <a:spLocks noGrp="1"/>
          </p:cNvSpPr>
          <p:nvPr>
            <p:ph type="body" sz="quarter" idx="10"/>
          </p:nvPr>
        </p:nvSpPr>
        <p:spPr>
          <a:xfrm>
            <a:off x="616831" y="2971937"/>
            <a:ext cx="2499886" cy="769937"/>
          </a:xfrm>
        </p:spPr>
        <p:txBody>
          <a:bodyPr/>
          <a:lstStyle>
            <a:lvl1pPr marL="0" indent="0">
              <a:buNone/>
              <a:defRPr sz="2000">
                <a:solidFill>
                  <a:schemeClr val="accent3"/>
                </a:solidFill>
              </a:defRPr>
            </a:lvl1pPr>
            <a:lvl2pPr marL="228513" indent="0">
              <a:buNone/>
              <a:defRPr sz="1800"/>
            </a:lvl2pPr>
            <a:lvl3pPr marL="457025" indent="0">
              <a:buNone/>
              <a:defRPr sz="1400"/>
            </a:lvl3pPr>
            <a:lvl4pPr marL="661733" indent="0">
              <a:buNone/>
              <a:defRPr/>
            </a:lvl4pPr>
          </a:lstStyle>
          <a:p>
            <a:pPr lvl="0"/>
            <a:r>
              <a:rPr lang="en-US"/>
              <a:t>Click to edit Master text styles</a:t>
            </a:r>
          </a:p>
          <a:p>
            <a:pPr lvl="1"/>
            <a:r>
              <a:rPr lang="en-US"/>
              <a:t>Second level</a:t>
            </a:r>
          </a:p>
          <a:p>
            <a:pPr lvl="2"/>
            <a:r>
              <a:rPr lang="en-US"/>
              <a:t>Third level</a:t>
            </a:r>
          </a:p>
        </p:txBody>
      </p:sp>
      <p:sp>
        <p:nvSpPr>
          <p:cNvPr id="21" name="Text Placeholder 30">
            <a:extLst>
              <a:ext uri="{FF2B5EF4-FFF2-40B4-BE49-F238E27FC236}">
                <a16:creationId xmlns:a16="http://schemas.microsoft.com/office/drawing/2014/main" id="{E8EC3655-EC97-FC05-551D-F0C889FFC7EC}"/>
              </a:ext>
            </a:extLst>
          </p:cNvPr>
          <p:cNvSpPr>
            <a:spLocks noGrp="1"/>
          </p:cNvSpPr>
          <p:nvPr>
            <p:ph type="body" sz="quarter" idx="11"/>
          </p:nvPr>
        </p:nvSpPr>
        <p:spPr>
          <a:xfrm>
            <a:off x="3553618" y="2971620"/>
            <a:ext cx="2415540" cy="1206484"/>
          </a:xfrm>
        </p:spPr>
        <p:txBody>
          <a:bodyPr/>
          <a:lstStyle>
            <a:lvl1pPr marL="0" indent="0">
              <a:buNone/>
              <a:defRPr sz="2000">
                <a:solidFill>
                  <a:schemeClr val="accent3"/>
                </a:solidFill>
              </a:defRPr>
            </a:lvl1pPr>
            <a:lvl2pPr marL="228513" indent="0">
              <a:buNone/>
              <a:defRPr sz="1800"/>
            </a:lvl2pPr>
            <a:lvl3pPr marL="457025" indent="0">
              <a:buNone/>
              <a:defRPr sz="1400"/>
            </a:lvl3pPr>
            <a:lvl4pPr marL="661733" indent="0">
              <a:buNone/>
              <a:defRPr/>
            </a:lvl4pPr>
          </a:lstStyle>
          <a:p>
            <a:pPr lvl="0"/>
            <a:r>
              <a:rPr lang="en-US"/>
              <a:t>Click to edit Master text styles</a:t>
            </a:r>
          </a:p>
          <a:p>
            <a:pPr lvl="1"/>
            <a:r>
              <a:rPr lang="en-US"/>
              <a:t>Second level</a:t>
            </a:r>
          </a:p>
          <a:p>
            <a:pPr lvl="2"/>
            <a:r>
              <a:rPr lang="en-US"/>
              <a:t>Third level</a:t>
            </a:r>
          </a:p>
        </p:txBody>
      </p:sp>
      <p:sp>
        <p:nvSpPr>
          <p:cNvPr id="22" name="Text Placeholder 30">
            <a:extLst>
              <a:ext uri="{FF2B5EF4-FFF2-40B4-BE49-F238E27FC236}">
                <a16:creationId xmlns:a16="http://schemas.microsoft.com/office/drawing/2014/main" id="{FFB86D8E-9769-3500-43D0-169C3866B716}"/>
              </a:ext>
            </a:extLst>
          </p:cNvPr>
          <p:cNvSpPr>
            <a:spLocks noGrp="1"/>
          </p:cNvSpPr>
          <p:nvPr>
            <p:ph type="body" sz="quarter" idx="12"/>
          </p:nvPr>
        </p:nvSpPr>
        <p:spPr>
          <a:xfrm>
            <a:off x="6291023" y="2971620"/>
            <a:ext cx="2452408" cy="1206484"/>
          </a:xfrm>
        </p:spPr>
        <p:txBody>
          <a:bodyPr/>
          <a:lstStyle>
            <a:lvl1pPr marL="0" indent="0">
              <a:buNone/>
              <a:defRPr sz="2000">
                <a:solidFill>
                  <a:schemeClr val="accent3"/>
                </a:solidFill>
              </a:defRPr>
            </a:lvl1pPr>
            <a:lvl2pPr marL="228513" indent="0">
              <a:buNone/>
              <a:defRPr sz="1800"/>
            </a:lvl2pPr>
            <a:lvl3pPr marL="457025" indent="0">
              <a:buNone/>
              <a:defRPr sz="1400"/>
            </a:lvl3pPr>
            <a:lvl4pPr marL="661733" indent="0">
              <a:buNone/>
              <a:defRPr/>
            </a:lvl4pPr>
          </a:lstStyle>
          <a:p>
            <a:pPr lvl="0"/>
            <a:r>
              <a:rPr lang="en-US"/>
              <a:t>Click to edit Master text styles</a:t>
            </a:r>
          </a:p>
          <a:p>
            <a:pPr lvl="1"/>
            <a:r>
              <a:rPr lang="en-US"/>
              <a:t>Second level</a:t>
            </a:r>
          </a:p>
          <a:p>
            <a:pPr lvl="2"/>
            <a:r>
              <a:rPr lang="en-US"/>
              <a:t>Third level</a:t>
            </a:r>
          </a:p>
        </p:txBody>
      </p:sp>
      <p:sp>
        <p:nvSpPr>
          <p:cNvPr id="23" name="Text Placeholder 38">
            <a:extLst>
              <a:ext uri="{FF2B5EF4-FFF2-40B4-BE49-F238E27FC236}">
                <a16:creationId xmlns:a16="http://schemas.microsoft.com/office/drawing/2014/main" id="{1D5048E1-48C8-2DBF-F9C8-201A2F6DC495}"/>
              </a:ext>
            </a:extLst>
          </p:cNvPr>
          <p:cNvSpPr>
            <a:spLocks noGrp="1"/>
          </p:cNvSpPr>
          <p:nvPr>
            <p:ph type="body" sz="quarter" idx="13"/>
          </p:nvPr>
        </p:nvSpPr>
        <p:spPr>
          <a:xfrm>
            <a:off x="616832" y="3741874"/>
            <a:ext cx="2499886" cy="1507625"/>
          </a:xfrm>
        </p:spPr>
        <p:txBody>
          <a:bodyPr/>
          <a:lstStyle>
            <a:lvl1pPr marL="0" indent="0">
              <a:buNone/>
              <a:defRPr sz="1800">
                <a:latin typeface="+mn-lt"/>
              </a:defRPr>
            </a:lvl1pPr>
            <a:lvl2pPr>
              <a:defRPr sz="1600"/>
            </a:lvl2pPr>
            <a:lvl3pPr>
              <a:defRPr sz="1200"/>
            </a:lvl3pPr>
          </a:lstStyle>
          <a:p>
            <a:pPr lvl="0"/>
            <a:r>
              <a:rPr lang="en-US"/>
              <a:t>Click to edit Master text styles</a:t>
            </a:r>
          </a:p>
          <a:p>
            <a:pPr lvl="1"/>
            <a:r>
              <a:rPr lang="en-US"/>
              <a:t>Second level</a:t>
            </a:r>
          </a:p>
          <a:p>
            <a:pPr lvl="2"/>
            <a:r>
              <a:rPr lang="en-US"/>
              <a:t>Third level</a:t>
            </a:r>
          </a:p>
        </p:txBody>
      </p:sp>
      <p:sp>
        <p:nvSpPr>
          <p:cNvPr id="29" name="Text Placeholder 41">
            <a:extLst>
              <a:ext uri="{FF2B5EF4-FFF2-40B4-BE49-F238E27FC236}">
                <a16:creationId xmlns:a16="http://schemas.microsoft.com/office/drawing/2014/main" id="{453935CC-2DF1-32DD-1779-13FB2464DC9A}"/>
              </a:ext>
            </a:extLst>
          </p:cNvPr>
          <p:cNvSpPr>
            <a:spLocks noGrp="1"/>
          </p:cNvSpPr>
          <p:nvPr>
            <p:ph type="body" sz="quarter" idx="14"/>
          </p:nvPr>
        </p:nvSpPr>
        <p:spPr>
          <a:xfrm>
            <a:off x="3552999" y="3741874"/>
            <a:ext cx="2416175" cy="1507624"/>
          </a:xfrm>
        </p:spPr>
        <p:txBody>
          <a:bodyPr/>
          <a:lstStyle>
            <a:lvl1pPr marL="0" marR="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bg1"/>
                </a:solidFill>
                <a:latin typeface="+mn-lt"/>
                <a:ea typeface="+mn-ea"/>
                <a:cs typeface="Segoe UI" panose="020B0502040204020203" pitchFamily="34" charset="0"/>
              </a:defRPr>
            </a:lvl1pPr>
            <a:lvl2pPr marR="0" algn="l" defTabSz="932384" rtl="0" eaLnBrk="1" fontAlgn="auto" latinLnBrk="0" hangingPunct="1">
              <a:lnSpc>
                <a:spcPct val="100000"/>
              </a:lnSpc>
              <a:spcBef>
                <a:spcPct val="20000"/>
              </a:spcBef>
              <a:spcAft>
                <a:spcPts val="0"/>
              </a:spcAft>
              <a:buClrTx/>
              <a:buSzPct val="90000"/>
              <a:buFont typeface="Wingdings" panose="05000000000000000000" pitchFamily="2" charset="2"/>
              <a:tabLst/>
              <a:defRPr lang="en-US" sz="1600" kern="1200" spc="0" baseline="0" dirty="0" smtClean="0">
                <a:solidFill>
                  <a:schemeClr val="bg1"/>
                </a:solidFill>
                <a:latin typeface="+mn-lt"/>
                <a:ea typeface="+mn-ea"/>
                <a:cs typeface="Segoe UI" panose="020B0502040204020203" pitchFamily="34" charset="0"/>
              </a:defRPr>
            </a:lvl2pPr>
            <a:lvl3pPr marR="0" algn="l" defTabSz="932384" rtl="0" eaLnBrk="1" fontAlgn="auto" latinLnBrk="0" hangingPunct="1">
              <a:lnSpc>
                <a:spcPct val="100000"/>
              </a:lnSpc>
              <a:spcBef>
                <a:spcPct val="20000"/>
              </a:spcBef>
              <a:spcAft>
                <a:spcPts val="0"/>
              </a:spcAft>
              <a:buClrTx/>
              <a:buSzPct val="90000"/>
              <a:buFont typeface="Wingdings" panose="05000000000000000000" pitchFamily="2" charset="2"/>
              <a:tabLst/>
              <a:defRPr lang="en-US" sz="1400" kern="1200" spc="0" baseline="0" dirty="0" smtClean="0">
                <a:solidFill>
                  <a:schemeClr val="bg1"/>
                </a:solidFill>
                <a:latin typeface="+mn-lt"/>
                <a:ea typeface="+mn-ea"/>
                <a:cs typeface="Segoe UI" panose="020B0502040204020203" pitchFamily="34" charset="0"/>
              </a:defRPr>
            </a:lvl3pPr>
            <a:lvl4pPr marR="0" algn="l" defTabSz="932384" rtl="0" eaLnBrk="1" fontAlgn="auto" latinLnBrk="0" hangingPunct="1">
              <a:lnSpc>
                <a:spcPct val="100000"/>
              </a:lnSpc>
              <a:spcBef>
                <a:spcPct val="20000"/>
              </a:spcBef>
              <a:spcAft>
                <a:spcPts val="0"/>
              </a:spcAft>
              <a:buClrTx/>
              <a:buSzPct val="90000"/>
              <a:buFont typeface="Wingdings" panose="05000000000000000000" pitchFamily="2" charset="2"/>
              <a:tabLst/>
              <a:defRPr lang="en-US" sz="1800" kern="1200" spc="0" baseline="0" dirty="0" smtClean="0">
                <a:solidFill>
                  <a:schemeClr val="bg1"/>
                </a:solidFill>
                <a:latin typeface="+mn-lt"/>
                <a:ea typeface="+mn-ea"/>
                <a:cs typeface="Segoe UI" panose="020B0502040204020203" pitchFamily="34" charset="0"/>
              </a:defRPr>
            </a:lvl4pPr>
            <a:lvl5pPr marR="0" algn="l" defTabSz="932384" rtl="0" eaLnBrk="1" fontAlgn="auto" latinLnBrk="0" hangingPunct="1">
              <a:lnSpc>
                <a:spcPct val="100000"/>
              </a:lnSpc>
              <a:spcBef>
                <a:spcPct val="20000"/>
              </a:spcBef>
              <a:spcAft>
                <a:spcPts val="0"/>
              </a:spcAft>
              <a:buClrTx/>
              <a:buSzPct val="90000"/>
              <a:buFont typeface="Wingdings" panose="05000000000000000000" pitchFamily="2" charset="2"/>
              <a:tabLst/>
              <a:defRPr lang="en-US" sz="1800" kern="1200" spc="0" baseline="0" dirty="0">
                <a:solidFill>
                  <a:schemeClr val="bg1"/>
                </a:solidFill>
                <a:latin typeface="+mn-lt"/>
                <a:ea typeface="+mn-ea"/>
                <a:cs typeface="Segoe UI"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31" name="Text Placeholder 43">
            <a:extLst>
              <a:ext uri="{FF2B5EF4-FFF2-40B4-BE49-F238E27FC236}">
                <a16:creationId xmlns:a16="http://schemas.microsoft.com/office/drawing/2014/main" id="{FA4E756E-4C77-7662-5BCC-63D13F413429}"/>
              </a:ext>
            </a:extLst>
          </p:cNvPr>
          <p:cNvSpPr>
            <a:spLocks noGrp="1"/>
          </p:cNvSpPr>
          <p:nvPr>
            <p:ph type="body" sz="quarter" idx="15"/>
          </p:nvPr>
        </p:nvSpPr>
        <p:spPr>
          <a:xfrm>
            <a:off x="6290518" y="3741873"/>
            <a:ext cx="2452408" cy="1507625"/>
          </a:xfrm>
        </p:spPr>
        <p:txBody>
          <a:bodyPr/>
          <a:lstStyle>
            <a:lvl1pPr marL="0" indent="0">
              <a:buNone/>
              <a:defRPr sz="1800">
                <a:latin typeface="+mn-lt"/>
              </a:defRPr>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32" name="Text Placeholder 30">
            <a:extLst>
              <a:ext uri="{FF2B5EF4-FFF2-40B4-BE49-F238E27FC236}">
                <a16:creationId xmlns:a16="http://schemas.microsoft.com/office/drawing/2014/main" id="{A66E2FDE-2C4C-ACFF-629D-C32AC97CAB67}"/>
              </a:ext>
            </a:extLst>
          </p:cNvPr>
          <p:cNvSpPr>
            <a:spLocks noGrp="1"/>
          </p:cNvSpPr>
          <p:nvPr>
            <p:ph type="body" sz="quarter" idx="16"/>
          </p:nvPr>
        </p:nvSpPr>
        <p:spPr>
          <a:xfrm>
            <a:off x="9043629" y="2971620"/>
            <a:ext cx="2452408" cy="1206484"/>
          </a:xfrm>
        </p:spPr>
        <p:txBody>
          <a:bodyPr/>
          <a:lstStyle>
            <a:lvl1pPr marL="0" indent="0">
              <a:buNone/>
              <a:defRPr sz="2000">
                <a:solidFill>
                  <a:schemeClr val="accent3"/>
                </a:solidFill>
              </a:defRPr>
            </a:lvl1pPr>
            <a:lvl2pPr marL="228513" indent="0">
              <a:buNone/>
              <a:defRPr sz="1800"/>
            </a:lvl2pPr>
            <a:lvl3pPr marL="457025" indent="0">
              <a:buNone/>
              <a:defRPr sz="1400"/>
            </a:lvl3pPr>
            <a:lvl4pPr marL="661733" indent="0">
              <a:buNone/>
              <a:defRPr/>
            </a:lvl4pPr>
          </a:lstStyle>
          <a:p>
            <a:pPr lvl="0"/>
            <a:r>
              <a:rPr lang="en-US"/>
              <a:t>Click to edit Master text styles</a:t>
            </a:r>
          </a:p>
          <a:p>
            <a:pPr lvl="1"/>
            <a:r>
              <a:rPr lang="en-US"/>
              <a:t>Second level</a:t>
            </a:r>
          </a:p>
          <a:p>
            <a:pPr lvl="2"/>
            <a:r>
              <a:rPr lang="en-US"/>
              <a:t>Third level</a:t>
            </a:r>
          </a:p>
        </p:txBody>
      </p:sp>
      <p:sp>
        <p:nvSpPr>
          <p:cNvPr id="36" name="Text Placeholder 43">
            <a:extLst>
              <a:ext uri="{FF2B5EF4-FFF2-40B4-BE49-F238E27FC236}">
                <a16:creationId xmlns:a16="http://schemas.microsoft.com/office/drawing/2014/main" id="{0FA4B5A4-653A-28F4-EFAF-F2A452A488F8}"/>
              </a:ext>
            </a:extLst>
          </p:cNvPr>
          <p:cNvSpPr>
            <a:spLocks noGrp="1"/>
          </p:cNvSpPr>
          <p:nvPr>
            <p:ph type="body" sz="quarter" idx="17"/>
          </p:nvPr>
        </p:nvSpPr>
        <p:spPr>
          <a:xfrm>
            <a:off x="9043124" y="3741873"/>
            <a:ext cx="2452408" cy="1507625"/>
          </a:xfrm>
        </p:spPr>
        <p:txBody>
          <a:bodyPr/>
          <a:lstStyle>
            <a:lvl1pPr marL="0" indent="0">
              <a:buNone/>
              <a:defRPr sz="1800">
                <a:latin typeface="+mn-lt"/>
              </a:defRPr>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6" name="Grey oval containing warning">
            <a:extLst>
              <a:ext uri="{FF2B5EF4-FFF2-40B4-BE49-F238E27FC236}">
                <a16:creationId xmlns:a16="http://schemas.microsoft.com/office/drawing/2014/main" id="{77D2B980-1EF6-A9D9-67B0-570FCE1087BB}"/>
              </a:ext>
              <a:ext uri="{C183D7F6-B498-43B3-948B-1728B52AA6E4}">
                <adec:decorative xmlns:adec="http://schemas.microsoft.com/office/drawing/2017/decorative" val="1"/>
              </a:ext>
            </a:extLst>
          </p:cNvPr>
          <p:cNvSpPr/>
          <p:nvPr userDrawn="1"/>
        </p:nvSpPr>
        <p:spPr>
          <a:xfrm>
            <a:off x="1542147" y="1402562"/>
            <a:ext cx="889545" cy="864007"/>
          </a:xfrm>
          <a:prstGeom prst="ellipse">
            <a:avLst/>
          </a:prstGeom>
          <a:solidFill>
            <a:schemeClr val="accent3"/>
          </a:solidFill>
          <a:ln w="12700">
            <a:miter lim="400000"/>
          </a:ln>
          <a:effectLst>
            <a:outerShdw blurRad="38100" dist="50800" dir="2700000" sx="105000" sy="105000" rotWithShape="0">
              <a:schemeClr val="accent3">
                <a:lumMod val="50000"/>
                <a:alpha val="20000"/>
              </a:schemeClr>
            </a:outerShdw>
          </a:effectLst>
        </p:spPr>
        <p:txBody>
          <a:bodyPr lIns="44819" tIns="44819" rIns="44819" bIns="44819" anchor="ctr"/>
          <a:lstStyle/>
          <a:p>
            <a:pPr marL="0" marR="0" lvl="0" indent="0" algn="ctr" defTabSz="913751"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12" name="Grey oval containing warning">
            <a:extLst>
              <a:ext uri="{FF2B5EF4-FFF2-40B4-BE49-F238E27FC236}">
                <a16:creationId xmlns:a16="http://schemas.microsoft.com/office/drawing/2014/main" id="{A14E5BE0-4DCB-B884-F467-2FA66B864431}"/>
              </a:ext>
              <a:ext uri="{C183D7F6-B498-43B3-948B-1728B52AA6E4}">
                <adec:decorative xmlns:adec="http://schemas.microsoft.com/office/drawing/2017/decorative" val="1"/>
              </a:ext>
            </a:extLst>
          </p:cNvPr>
          <p:cNvSpPr/>
          <p:nvPr userDrawn="1"/>
        </p:nvSpPr>
        <p:spPr>
          <a:xfrm>
            <a:off x="4286061" y="1399360"/>
            <a:ext cx="889545" cy="864007"/>
          </a:xfrm>
          <a:prstGeom prst="ellipse">
            <a:avLst/>
          </a:prstGeom>
          <a:solidFill>
            <a:schemeClr val="accent3"/>
          </a:solidFill>
          <a:ln w="12700">
            <a:miter lim="400000"/>
          </a:ln>
          <a:effectLst>
            <a:outerShdw blurRad="38100" dist="50800" dir="2700000" sx="105000" sy="105000" rotWithShape="0">
              <a:schemeClr val="accent3">
                <a:lumMod val="50000"/>
                <a:alpha val="20000"/>
              </a:schemeClr>
            </a:outerShdw>
          </a:effectLst>
        </p:spPr>
        <p:txBody>
          <a:bodyPr lIns="44819" tIns="44819" rIns="44819" bIns="44819" anchor="ctr"/>
          <a:lstStyle/>
          <a:p>
            <a:pPr marL="0" marR="0" lvl="0" indent="0" algn="ctr" defTabSz="913751"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30" name="Grey oval containing warning">
            <a:extLst>
              <a:ext uri="{FF2B5EF4-FFF2-40B4-BE49-F238E27FC236}">
                <a16:creationId xmlns:a16="http://schemas.microsoft.com/office/drawing/2014/main" id="{A112F35B-5E02-CEA3-19B8-1FA7ABDA436D}"/>
              </a:ext>
              <a:ext uri="{C183D7F6-B498-43B3-948B-1728B52AA6E4}">
                <adec:decorative xmlns:adec="http://schemas.microsoft.com/office/drawing/2017/decorative" val="1"/>
              </a:ext>
            </a:extLst>
          </p:cNvPr>
          <p:cNvSpPr/>
          <p:nvPr userDrawn="1"/>
        </p:nvSpPr>
        <p:spPr>
          <a:xfrm>
            <a:off x="7081473" y="1336599"/>
            <a:ext cx="889545" cy="864007"/>
          </a:xfrm>
          <a:prstGeom prst="ellipse">
            <a:avLst/>
          </a:prstGeom>
          <a:solidFill>
            <a:schemeClr val="accent3"/>
          </a:solidFill>
          <a:ln w="12700">
            <a:miter lim="400000"/>
          </a:ln>
          <a:effectLst>
            <a:outerShdw blurRad="38100" dist="50800" dir="2700000" sx="105000" sy="105000" rotWithShape="0">
              <a:schemeClr val="accent3">
                <a:lumMod val="50000"/>
                <a:alpha val="20000"/>
              </a:schemeClr>
            </a:outerShdw>
          </a:effectLst>
        </p:spPr>
        <p:txBody>
          <a:bodyPr lIns="44819" tIns="44819" rIns="44819" bIns="44819" anchor="ctr"/>
          <a:lstStyle/>
          <a:p>
            <a:pPr marL="0" marR="0" lvl="0" indent="0" algn="ctr" defTabSz="913751"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35" name="Grey oval containing warning">
            <a:extLst>
              <a:ext uri="{FF2B5EF4-FFF2-40B4-BE49-F238E27FC236}">
                <a16:creationId xmlns:a16="http://schemas.microsoft.com/office/drawing/2014/main" id="{AE266C2C-248B-1A90-CD8A-9D9550FB9987}"/>
              </a:ext>
              <a:ext uri="{C183D7F6-B498-43B3-948B-1728B52AA6E4}">
                <adec:decorative xmlns:adec="http://schemas.microsoft.com/office/drawing/2017/decorative" val="1"/>
              </a:ext>
            </a:extLst>
          </p:cNvPr>
          <p:cNvSpPr/>
          <p:nvPr userDrawn="1"/>
        </p:nvSpPr>
        <p:spPr>
          <a:xfrm>
            <a:off x="9828970" y="1336599"/>
            <a:ext cx="889545" cy="864007"/>
          </a:xfrm>
          <a:prstGeom prst="ellipse">
            <a:avLst/>
          </a:prstGeom>
          <a:solidFill>
            <a:schemeClr val="accent3"/>
          </a:solidFill>
          <a:ln w="12700">
            <a:miter lim="400000"/>
          </a:ln>
          <a:effectLst>
            <a:outerShdw blurRad="38100" dist="50800" dir="2700000" sx="105000" sy="105000" rotWithShape="0">
              <a:schemeClr val="accent3">
                <a:lumMod val="50000"/>
                <a:alpha val="20000"/>
              </a:schemeClr>
            </a:outerShdw>
          </a:effectLst>
        </p:spPr>
        <p:txBody>
          <a:bodyPr lIns="44819" tIns="44819" rIns="44819" bIns="44819" anchor="ctr"/>
          <a:lstStyle/>
          <a:p>
            <a:pPr marL="0" marR="0" lvl="0" indent="0" algn="ctr" defTabSz="913751"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Tree>
    <p:extLst>
      <p:ext uri="{BB962C8B-B14F-4D97-AF65-F5344CB8AC3E}">
        <p14:creationId xmlns:p14="http://schemas.microsoft.com/office/powerpoint/2010/main" val="159111269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9730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980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entered Tit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FCDBFC8-2B93-FBFE-323D-EE07CEEF7C26}"/>
              </a:ext>
              <a:ext uri="{C183D7F6-B498-43B3-948B-1728B52AA6E4}">
                <adec:decorative xmlns:adec="http://schemas.microsoft.com/office/drawing/2017/decorative" val="1"/>
              </a:ext>
            </a:extLst>
          </p:cNvPr>
          <p:cNvPicPr>
            <a:picLocks noChangeAspect="1"/>
          </p:cNvPicPr>
          <p:nvPr userDrawn="1"/>
        </p:nvPicPr>
        <p:blipFill rotWithShape="1">
          <a:blip r:embed="rId2">
            <a:lum bright="100000"/>
            <a:alphaModFix amt="2000"/>
            <a:extLs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20595193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4895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379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466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3114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8915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theme" Target="../theme/theme2.xml"/><Relationship Id="rId7" Type="http://schemas.openxmlformats.org/officeDocument/2006/relationships/image" Target="../media/image1.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56.xml"/><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4134957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 id="2147483769" r:id="rId41"/>
    <p:sldLayoutId id="2147483770" r:id="rId42"/>
    <p:sldLayoutId id="2147483771" r:id="rId43"/>
    <p:sldLayoutId id="2147483772" r:id="rId44"/>
    <p:sldLayoutId id="2147483773" r:id="rId45"/>
    <p:sldLayoutId id="2147483774" r:id="rId46"/>
    <p:sldLayoutId id="2147483775" r:id="rId47"/>
    <p:sldLayoutId id="2147483776" r:id="rId48"/>
    <p:sldLayoutId id="2147483777" r:id="rId49"/>
    <p:sldLayoutId id="214748377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E20A66C-BA72-F345-5123-22BC05B74B70}"/>
              </a:ext>
            </a:extLst>
          </p:cNvPr>
          <p:cNvGraphicFramePr>
            <a:graphicFrameLocks noChangeAspect="1"/>
          </p:cNvGraphicFramePr>
          <p:nvPr userDrawn="1">
            <p:custDataLst>
              <p:tags r:id="rId4"/>
            </p:custDataLst>
            <p:extLst>
              <p:ext uri="{D42A27DB-BD31-4B8C-83A1-F6EECF244321}">
                <p14:modId xmlns:p14="http://schemas.microsoft.com/office/powerpoint/2010/main" val="3631799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5" progId="TCLayout.ActiveDocument.1">
                  <p:embed/>
                </p:oleObj>
              </mc:Choice>
              <mc:Fallback>
                <p:oleObj name="think-cell Slide" r:id="rId5" imgW="425" imgH="425" progId="TCLayout.ActiveDocument.1">
                  <p:embed/>
                  <p:pic>
                    <p:nvPicPr>
                      <p:cNvPr id="8" name="think-cell data - do not delete" hidden="1">
                        <a:extLst>
                          <a:ext uri="{FF2B5EF4-FFF2-40B4-BE49-F238E27FC236}">
                            <a16:creationId xmlns:a16="http://schemas.microsoft.com/office/drawing/2014/main" id="{1E20A66C-BA72-F345-5123-22BC05B74B7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9509921" y="2743200"/>
            <a:ext cx="6858000" cy="1371600"/>
          </a:xfrm>
          <a:prstGeom prst="rect">
            <a:avLst/>
          </a:prstGeom>
        </p:spPr>
      </p:pic>
    </p:spTree>
    <p:extLst>
      <p:ext uri="{BB962C8B-B14F-4D97-AF65-F5344CB8AC3E}">
        <p14:creationId xmlns:p14="http://schemas.microsoft.com/office/powerpoint/2010/main" val="2603404788"/>
      </p:ext>
    </p:extLst>
  </p:cSld>
  <p:clrMap bg1="dk1" tx1="lt1" bg2="dk2" tx2="lt2" accent1="accent1" accent2="accent2" accent3="accent3" accent4="accent4" accent5="accent5" accent6="accent6" hlink="hlink" folHlink="folHlink"/>
  <p:sldLayoutIdLst>
    <p:sldLayoutId id="2147483676" r:id="rId1"/>
    <p:sldLayoutId id="2147483677" r:id="rId2"/>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54061281"/>
      </p:ext>
    </p:extLst>
  </p:cSld>
  <p:clrMap bg1="lt1" tx1="dk1" bg2="lt2" tx2="dk2" accent1="accent1" accent2="accent2" accent3="accent3" accent4="accent4" accent5="accent5" accent6="accent6" hlink="hlink" folHlink="folHlink"/>
  <p:sldLayoutIdLst>
    <p:sldLayoutId id="2147483691" r:id="rId1"/>
    <p:sldLayoutId id="2147483703" r:id="rId2"/>
    <p:sldLayoutId id="2147483704" r:id="rId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Segoe UI Semibold" panose="020B0702040204020203" pitchFamily="34" charset="0"/>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Segoe UI" panose="020B0502040204020203"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Segoe UI" panose="020B0502040204020203"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Segoe UI" panose="020B0502040204020203"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Segoe UI" panose="020B05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00770504"/>
      </p:ext>
    </p:extLst>
  </p:cSld>
  <p:clrMap bg1="lt1" tx1="dk1" bg2="lt2" tx2="dk2" accent1="accent1" accent2="accent2" accent3="accent3" accent4="accent4" accent5="accent5" accent6="accent6" hlink="hlink" folHlink="folHlink"/>
  <p:sldLayoutIdLst>
    <p:sldLayoutId id="21474837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54.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hyperlink" Target="https://github.com/Azure/multimodal-ai-llm-processing-accelerator?tab=readme-ov-file#azure-multimodal-ai--llm-processing-accelerato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51.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5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8.svg"/><Relationship Id="rId11" Type="http://schemas.openxmlformats.org/officeDocument/2006/relationships/image" Target="../media/image63.sv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hyperlink" Target="https://ai.azure.com/explore/aiservices/vision/contentunderstanding"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53.xml"/><Relationship Id="rId5" Type="http://schemas.openxmlformats.org/officeDocument/2006/relationships/image" Target="../media/image82.jpeg"/><Relationship Id="rId4" Type="http://schemas.openxmlformats.org/officeDocument/2006/relationships/image" Target="../media/image81.jpeg"/></Relationships>
</file>

<file path=ppt/slides/_rels/slide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9.xml.rels><?xml version="1.0" encoding="UTF-8" standalone="yes"?>
<Relationships xmlns="http://schemas.openxmlformats.org/package/2006/relationships"><Relationship Id="rId8" Type="http://schemas.openxmlformats.org/officeDocument/2006/relationships/hyperlink" Target="https://vimeo.com/1059994814" TargetMode="External"/><Relationship Id="rId3" Type="http://schemas.openxmlformats.org/officeDocument/2006/relationships/image" Target="../media/image87.png"/><Relationship Id="rId7" Type="http://schemas.openxmlformats.org/officeDocument/2006/relationships/hyperlink" Target="https://vimeo.com/1059994937" TargetMode="External"/><Relationship Id="rId2" Type="http://schemas.openxmlformats.org/officeDocument/2006/relationships/hyperlink" Target="https://gray-grass-067410910.4.azurestaticapps.net/home" TargetMode="External"/><Relationship Id="rId1" Type="http://schemas.openxmlformats.org/officeDocument/2006/relationships/slideLayout" Target="../slideLayouts/slideLayout53.xml"/><Relationship Id="rId6" Type="http://schemas.openxmlformats.org/officeDocument/2006/relationships/hyperlink" Target="https://vimeo.com/1059994908" TargetMode="External"/><Relationship Id="rId5" Type="http://schemas.openxmlformats.org/officeDocument/2006/relationships/image" Target="../media/image89.png"/><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66F7A-4B2D-40D0-6DD1-C53F92163E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1FC5B-49DB-3F9E-6FD3-6303935CF9AC}"/>
              </a:ext>
            </a:extLst>
          </p:cNvPr>
          <p:cNvSpPr>
            <a:spLocks noGrp="1"/>
          </p:cNvSpPr>
          <p:nvPr>
            <p:ph type="title"/>
          </p:nvPr>
        </p:nvSpPr>
        <p:spPr>
          <a:xfrm>
            <a:off x="585216" y="2303300"/>
            <a:ext cx="9144000" cy="1231106"/>
          </a:xfrm>
        </p:spPr>
        <p:txBody>
          <a:bodyPr/>
          <a:lstStyle/>
          <a:p>
            <a:r>
              <a:rPr lang="en-US"/>
              <a:t>Content Understanding</a:t>
            </a:r>
            <a:br>
              <a:rPr lang="en-US"/>
            </a:br>
            <a:endParaRPr lang="en-US"/>
          </a:p>
        </p:txBody>
      </p:sp>
    </p:spTree>
    <p:extLst>
      <p:ext uri="{BB962C8B-B14F-4D97-AF65-F5344CB8AC3E}">
        <p14:creationId xmlns:p14="http://schemas.microsoft.com/office/powerpoint/2010/main" val="14410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5E8F3-711B-DB9B-4F32-3F65BFB6B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0C6D6-E59B-A18E-257F-8A3294800BEC}"/>
              </a:ext>
            </a:extLst>
          </p:cNvPr>
          <p:cNvSpPr>
            <a:spLocks noGrp="1"/>
          </p:cNvSpPr>
          <p:nvPr>
            <p:ph type="title"/>
          </p:nvPr>
        </p:nvSpPr>
        <p:spPr/>
        <p:txBody>
          <a:bodyPr/>
          <a:lstStyle/>
          <a:p>
            <a:r>
              <a:rPr lang="en-US" sz="3600">
                <a:solidFill>
                  <a:schemeClr val="tx1"/>
                </a:solidFill>
              </a:rPr>
              <a:t>Reasoning on multimodal content for efficient agentic AI app building</a:t>
            </a:r>
          </a:p>
        </p:txBody>
      </p:sp>
      <p:sp>
        <p:nvSpPr>
          <p:cNvPr id="7" name="TextBox 6">
            <a:extLst>
              <a:ext uri="{FF2B5EF4-FFF2-40B4-BE49-F238E27FC236}">
                <a16:creationId xmlns:a16="http://schemas.microsoft.com/office/drawing/2014/main" id="{F5FD8C13-8957-516B-A054-DD8114B1CC85}"/>
              </a:ext>
            </a:extLst>
          </p:cNvPr>
          <p:cNvSpPr txBox="1"/>
          <p:nvPr/>
        </p:nvSpPr>
        <p:spPr>
          <a:xfrm>
            <a:off x="458138" y="1702091"/>
            <a:ext cx="11018519" cy="5001369"/>
          </a:xfrm>
          <a:prstGeom prst="rect">
            <a:avLst/>
          </a:prstGeom>
          <a:noFill/>
        </p:spPr>
        <p:txBody>
          <a:bodyPr wrap="square">
            <a:spAutoFit/>
          </a:bodyPr>
          <a:lstStyle/>
          <a:p>
            <a:pPr algn="l">
              <a:spcBef>
                <a:spcPts val="600"/>
              </a:spcBef>
              <a:spcAft>
                <a:spcPts val="300"/>
              </a:spcAft>
              <a:buNone/>
            </a:pPr>
            <a:r>
              <a:rPr lang="en-US" b="1" i="0" dirty="0">
                <a:solidFill>
                  <a:srgbClr val="424242"/>
                </a:solidFill>
                <a:effectLst/>
                <a:latin typeface="Segoe Sans"/>
              </a:rPr>
              <a:t>Wednesday, May 21 | 2:00 PM - 3:00 PM Pacific Daylight Time</a:t>
            </a:r>
          </a:p>
          <a:p>
            <a:pPr algn="l">
              <a:spcBef>
                <a:spcPts val="600"/>
              </a:spcBef>
              <a:spcAft>
                <a:spcPts val="300"/>
              </a:spcAft>
              <a:buNone/>
            </a:pPr>
            <a:r>
              <a:rPr lang="en-US" b="1" i="0" dirty="0">
                <a:solidFill>
                  <a:srgbClr val="424242"/>
                </a:solidFill>
                <a:effectLst/>
                <a:latin typeface="Segoe Sans"/>
              </a:rPr>
              <a:t>Duration 1 hour</a:t>
            </a:r>
            <a:endParaRPr lang="en-US" b="0" i="0" dirty="0">
              <a:solidFill>
                <a:srgbClr val="424242"/>
              </a:solidFill>
              <a:effectLst/>
              <a:latin typeface="Segoe Sans"/>
            </a:endParaRPr>
          </a:p>
          <a:p>
            <a:pPr algn="l">
              <a:spcBef>
                <a:spcPts val="600"/>
              </a:spcBef>
              <a:spcAft>
                <a:spcPts val="300"/>
              </a:spcAft>
              <a:buNone/>
            </a:pPr>
            <a:r>
              <a:rPr lang="en-US" b="1" i="0" dirty="0">
                <a:solidFill>
                  <a:srgbClr val="424242"/>
                </a:solidFill>
                <a:effectLst/>
                <a:latin typeface="Segoe Sans"/>
              </a:rPr>
              <a:t>Arch, 705 Pike, Level 6, Room 608 BRK169</a:t>
            </a:r>
            <a:endParaRPr lang="en-US" b="0" i="0" dirty="0">
              <a:solidFill>
                <a:srgbClr val="424242"/>
              </a:solidFill>
              <a:effectLst/>
              <a:latin typeface="Segoe Sans"/>
            </a:endParaRPr>
          </a:p>
          <a:p>
            <a:pPr algn="l">
              <a:spcBef>
                <a:spcPts val="600"/>
              </a:spcBef>
              <a:spcAft>
                <a:spcPts val="300"/>
              </a:spcAft>
              <a:buNone/>
            </a:pPr>
            <a:r>
              <a:rPr lang="en-US" b="1" i="0" dirty="0">
                <a:solidFill>
                  <a:srgbClr val="424242"/>
                </a:solidFill>
                <a:effectLst/>
                <a:latin typeface="Segoe Sans"/>
              </a:rPr>
              <a:t>Speakers:</a:t>
            </a:r>
          </a:p>
          <a:p>
            <a:pPr algn="l">
              <a:spcBef>
                <a:spcPts val="1200"/>
              </a:spcBef>
              <a:spcAft>
                <a:spcPts val="300"/>
              </a:spcAft>
            </a:pPr>
            <a:endParaRPr lang="en-US" b="0" i="0" dirty="0">
              <a:solidFill>
                <a:srgbClr val="424242"/>
              </a:solidFill>
              <a:effectLst/>
              <a:latin typeface="Segoe Sans"/>
            </a:endParaRPr>
          </a:p>
          <a:p>
            <a:pPr algn="l">
              <a:spcBef>
                <a:spcPts val="1200"/>
              </a:spcBef>
              <a:spcAft>
                <a:spcPts val="300"/>
              </a:spcAft>
            </a:pPr>
            <a:endParaRPr lang="en-US" dirty="0">
              <a:solidFill>
                <a:srgbClr val="424242"/>
              </a:solidFill>
              <a:latin typeface="Segoe Sans"/>
            </a:endParaRPr>
          </a:p>
          <a:p>
            <a:pPr algn="l">
              <a:spcBef>
                <a:spcPts val="1200"/>
              </a:spcBef>
              <a:spcAft>
                <a:spcPts val="300"/>
              </a:spcAft>
            </a:pPr>
            <a:endParaRPr lang="en-US" b="0" i="0" dirty="0">
              <a:solidFill>
                <a:srgbClr val="424242"/>
              </a:solidFill>
              <a:effectLst/>
              <a:latin typeface="Segoe Sans"/>
            </a:endParaRPr>
          </a:p>
          <a:p>
            <a:pPr algn="l">
              <a:spcBef>
                <a:spcPts val="1200"/>
              </a:spcBef>
              <a:spcAft>
                <a:spcPts val="300"/>
              </a:spcAft>
            </a:pPr>
            <a:endParaRPr lang="en-US" dirty="0">
              <a:solidFill>
                <a:srgbClr val="424242"/>
              </a:solidFill>
              <a:latin typeface="Segoe Sans"/>
            </a:endParaRPr>
          </a:p>
          <a:p>
            <a:pPr algn="l">
              <a:spcBef>
                <a:spcPts val="1200"/>
              </a:spcBef>
              <a:spcAft>
                <a:spcPts val="300"/>
              </a:spcAft>
            </a:pPr>
            <a:r>
              <a:rPr lang="en-US" b="0" i="0" dirty="0">
                <a:solidFill>
                  <a:srgbClr val="424242"/>
                </a:solidFill>
                <a:effectLst/>
                <a:latin typeface="Segoe Sans"/>
              </a:rPr>
              <a:t>Azure AI Content Understanding is designed for developers to streamline content processing tasks. It automates complex workflows and reduces manual intervention by delivering structured and reliable data tailored to specific goals. With advanced reasoning capabilities, it can now optimize processing performance, enabling efficient AI app creation and saving time, allowing developers to focus on building agentic AI apps quickly and effectively.</a:t>
            </a:r>
          </a:p>
        </p:txBody>
      </p:sp>
      <p:pic>
        <p:nvPicPr>
          <p:cNvPr id="10" name="Picture 9">
            <a:extLst>
              <a:ext uri="{FF2B5EF4-FFF2-40B4-BE49-F238E27FC236}">
                <a16:creationId xmlns:a16="http://schemas.microsoft.com/office/drawing/2014/main" id="{5F90B62C-0673-7066-7349-9C50741ED0AC}"/>
              </a:ext>
            </a:extLst>
          </p:cNvPr>
          <p:cNvPicPr>
            <a:picLocks noChangeAspect="1"/>
          </p:cNvPicPr>
          <p:nvPr/>
        </p:nvPicPr>
        <p:blipFill>
          <a:blip r:embed="rId3"/>
          <a:stretch>
            <a:fillRect/>
          </a:stretch>
        </p:blipFill>
        <p:spPr>
          <a:xfrm>
            <a:off x="1763931" y="2988296"/>
            <a:ext cx="3101145" cy="2056988"/>
          </a:xfrm>
          <a:prstGeom prst="rect">
            <a:avLst/>
          </a:prstGeom>
        </p:spPr>
      </p:pic>
      <p:pic>
        <p:nvPicPr>
          <p:cNvPr id="4" name="Picture 3">
            <a:extLst>
              <a:ext uri="{FF2B5EF4-FFF2-40B4-BE49-F238E27FC236}">
                <a16:creationId xmlns:a16="http://schemas.microsoft.com/office/drawing/2014/main" id="{61B2CDF5-8730-96DE-09BA-7CD5B65DB863}"/>
              </a:ext>
            </a:extLst>
          </p:cNvPr>
          <p:cNvPicPr>
            <a:picLocks noChangeAspect="1"/>
          </p:cNvPicPr>
          <p:nvPr/>
        </p:nvPicPr>
        <p:blipFill>
          <a:blip r:embed="rId4"/>
          <a:stretch>
            <a:fillRect/>
          </a:stretch>
        </p:blipFill>
        <p:spPr>
          <a:xfrm>
            <a:off x="8605296" y="2121433"/>
            <a:ext cx="2919857" cy="2923851"/>
          </a:xfrm>
          <a:prstGeom prst="rect">
            <a:avLst/>
          </a:prstGeom>
        </p:spPr>
      </p:pic>
    </p:spTree>
    <p:extLst>
      <p:ext uri="{BB962C8B-B14F-4D97-AF65-F5344CB8AC3E}">
        <p14:creationId xmlns:p14="http://schemas.microsoft.com/office/powerpoint/2010/main" val="29050325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56FC2343-1AF6-9B03-6F7E-846D8A98953A}"/>
              </a:ext>
            </a:extLst>
          </p:cNvPr>
          <p:cNvGrpSpPr/>
          <p:nvPr/>
        </p:nvGrpSpPr>
        <p:grpSpPr>
          <a:xfrm>
            <a:off x="511520" y="926626"/>
            <a:ext cx="6490822" cy="859536"/>
            <a:chOff x="1084379" y="837543"/>
            <a:chExt cx="6490822" cy="859536"/>
          </a:xfrm>
        </p:grpSpPr>
        <p:pic>
          <p:nvPicPr>
            <p:cNvPr id="2" name="Picture 1" descr="QR Code">
              <a:extLst>
                <a:ext uri="{FF2B5EF4-FFF2-40B4-BE49-F238E27FC236}">
                  <a16:creationId xmlns:a16="http://schemas.microsoft.com/office/drawing/2014/main" id="{1E6B7C39-1F6E-E3ED-D842-E59C155AEBFA}"/>
                </a:ext>
              </a:extLst>
            </p:cNvPr>
            <p:cNvPicPr>
              <a:picLocks noChangeAspect="1"/>
            </p:cNvPicPr>
            <p:nvPr/>
          </p:nvPicPr>
          <p:blipFill>
            <a:blip r:embed="rId2"/>
            <a:stretch>
              <a:fillRect/>
            </a:stretch>
          </p:blipFill>
          <p:spPr>
            <a:xfrm>
              <a:off x="1084379" y="837543"/>
              <a:ext cx="861784" cy="859536"/>
            </a:xfrm>
            <a:prstGeom prst="rect">
              <a:avLst/>
            </a:prstGeom>
          </p:spPr>
        </p:pic>
        <p:grpSp>
          <p:nvGrpSpPr>
            <p:cNvPr id="11" name="Group 10">
              <a:extLst>
                <a:ext uri="{FF2B5EF4-FFF2-40B4-BE49-F238E27FC236}">
                  <a16:creationId xmlns:a16="http://schemas.microsoft.com/office/drawing/2014/main" id="{B7B31130-25D7-5B7C-D485-FA19151E25BF}"/>
                </a:ext>
              </a:extLst>
            </p:cNvPr>
            <p:cNvGrpSpPr/>
            <p:nvPr/>
          </p:nvGrpSpPr>
          <p:grpSpPr>
            <a:xfrm>
              <a:off x="1946160" y="882710"/>
              <a:ext cx="5629041" cy="738664"/>
              <a:chOff x="1897805" y="1141422"/>
              <a:chExt cx="3480058" cy="738664"/>
            </a:xfrm>
          </p:grpSpPr>
          <p:sp>
            <p:nvSpPr>
              <p:cNvPr id="6" name="TextBox 5">
                <a:extLst>
                  <a:ext uri="{FF2B5EF4-FFF2-40B4-BE49-F238E27FC236}">
                    <a16:creationId xmlns:a16="http://schemas.microsoft.com/office/drawing/2014/main" id="{4D2F5657-E6A0-F5EB-64C7-CA49979056F4}"/>
                  </a:ext>
                </a:extLst>
              </p:cNvPr>
              <p:cNvSpPr txBox="1"/>
              <p:nvPr/>
            </p:nvSpPr>
            <p:spPr>
              <a:xfrm>
                <a:off x="1897806" y="1510754"/>
                <a:ext cx="3480057" cy="369332"/>
              </a:xfrm>
              <a:prstGeom prst="rect">
                <a:avLst/>
              </a:prstGeom>
              <a:noFill/>
            </p:spPr>
            <p:txBody>
              <a:bodyPr wrap="square">
                <a:spAutoFit/>
              </a:bodyPr>
              <a:lstStyle/>
              <a:p>
                <a:r>
                  <a:rPr lang="en-US"/>
                  <a:t>https://aka.ms/cu-landing</a:t>
                </a:r>
              </a:p>
            </p:txBody>
          </p:sp>
          <p:sp>
            <p:nvSpPr>
              <p:cNvPr id="10" name="TextBox 9">
                <a:extLst>
                  <a:ext uri="{FF2B5EF4-FFF2-40B4-BE49-F238E27FC236}">
                    <a16:creationId xmlns:a16="http://schemas.microsoft.com/office/drawing/2014/main" id="{EB8C1496-AB6A-1072-D096-B40549D4533E}"/>
                  </a:ext>
                </a:extLst>
              </p:cNvPr>
              <p:cNvSpPr txBox="1"/>
              <p:nvPr/>
            </p:nvSpPr>
            <p:spPr>
              <a:xfrm>
                <a:off x="1897805" y="1141422"/>
                <a:ext cx="3480057" cy="369332"/>
              </a:xfrm>
              <a:prstGeom prst="rect">
                <a:avLst/>
              </a:prstGeom>
              <a:noFill/>
            </p:spPr>
            <p:txBody>
              <a:bodyPr wrap="square">
                <a:spAutoFit/>
              </a:bodyPr>
              <a:lstStyle/>
              <a:p>
                <a:r>
                  <a:rPr lang="en-US" dirty="0"/>
                  <a:t>Try it in Azure AI Foundry:</a:t>
                </a:r>
              </a:p>
            </p:txBody>
          </p:sp>
        </p:grpSp>
      </p:grpSp>
      <p:grpSp>
        <p:nvGrpSpPr>
          <p:cNvPr id="46" name="Group 45">
            <a:extLst>
              <a:ext uri="{FF2B5EF4-FFF2-40B4-BE49-F238E27FC236}">
                <a16:creationId xmlns:a16="http://schemas.microsoft.com/office/drawing/2014/main" id="{37EDFF3E-3C59-3856-BD9E-C8562E6E8AA1}"/>
              </a:ext>
            </a:extLst>
          </p:cNvPr>
          <p:cNvGrpSpPr/>
          <p:nvPr/>
        </p:nvGrpSpPr>
        <p:grpSpPr>
          <a:xfrm>
            <a:off x="7023717" y="924378"/>
            <a:ext cx="6546450" cy="861784"/>
            <a:chOff x="1084379" y="1948444"/>
            <a:chExt cx="6546450" cy="861784"/>
          </a:xfrm>
        </p:grpSpPr>
        <p:grpSp>
          <p:nvGrpSpPr>
            <p:cNvPr id="26" name="Group 25">
              <a:extLst>
                <a:ext uri="{FF2B5EF4-FFF2-40B4-BE49-F238E27FC236}">
                  <a16:creationId xmlns:a16="http://schemas.microsoft.com/office/drawing/2014/main" id="{5BBE56BF-2559-07D2-6684-E2CECE186316}"/>
                </a:ext>
              </a:extLst>
            </p:cNvPr>
            <p:cNvGrpSpPr/>
            <p:nvPr/>
          </p:nvGrpSpPr>
          <p:grpSpPr>
            <a:xfrm>
              <a:off x="1967434" y="2010004"/>
              <a:ext cx="5663395" cy="738664"/>
              <a:chOff x="2057401" y="1095131"/>
              <a:chExt cx="3480057" cy="738664"/>
            </a:xfrm>
          </p:grpSpPr>
          <p:sp>
            <p:nvSpPr>
              <p:cNvPr id="27" name="TextBox 26">
                <a:extLst>
                  <a:ext uri="{FF2B5EF4-FFF2-40B4-BE49-F238E27FC236}">
                    <a16:creationId xmlns:a16="http://schemas.microsoft.com/office/drawing/2014/main" id="{5F4CCAA2-12B1-2249-2D4F-48BB999CF58A}"/>
                  </a:ext>
                </a:extLst>
              </p:cNvPr>
              <p:cNvSpPr txBox="1"/>
              <p:nvPr/>
            </p:nvSpPr>
            <p:spPr>
              <a:xfrm>
                <a:off x="2057401" y="1464463"/>
                <a:ext cx="3480057" cy="369332"/>
              </a:xfrm>
              <a:prstGeom prst="rect">
                <a:avLst/>
              </a:prstGeom>
              <a:noFill/>
            </p:spPr>
            <p:txBody>
              <a:bodyPr wrap="square">
                <a:spAutoFit/>
              </a:bodyPr>
              <a:lstStyle/>
              <a:p>
                <a:r>
                  <a:rPr lang="en-US"/>
                  <a:t>https://aka.ms/cu-samples</a:t>
                </a:r>
              </a:p>
            </p:txBody>
          </p:sp>
          <p:sp>
            <p:nvSpPr>
              <p:cNvPr id="28" name="TextBox 27">
                <a:extLst>
                  <a:ext uri="{FF2B5EF4-FFF2-40B4-BE49-F238E27FC236}">
                    <a16:creationId xmlns:a16="http://schemas.microsoft.com/office/drawing/2014/main" id="{DBC5EF7A-A2CD-5215-DC6F-2637675AEBAF}"/>
                  </a:ext>
                </a:extLst>
              </p:cNvPr>
              <p:cNvSpPr txBox="1"/>
              <p:nvPr/>
            </p:nvSpPr>
            <p:spPr>
              <a:xfrm>
                <a:off x="2057401" y="1095131"/>
                <a:ext cx="3480057" cy="369332"/>
              </a:xfrm>
              <a:prstGeom prst="rect">
                <a:avLst/>
              </a:prstGeom>
              <a:noFill/>
            </p:spPr>
            <p:txBody>
              <a:bodyPr wrap="square">
                <a:spAutoFit/>
              </a:bodyPr>
              <a:lstStyle/>
              <a:p>
                <a:r>
                  <a:rPr lang="en-US" dirty="0"/>
                  <a:t>Samples repository:</a:t>
                </a:r>
              </a:p>
            </p:txBody>
          </p:sp>
        </p:grpSp>
        <p:pic>
          <p:nvPicPr>
            <p:cNvPr id="38" name="Picture 2" descr="QR Code">
              <a:extLst>
                <a:ext uri="{FF2B5EF4-FFF2-40B4-BE49-F238E27FC236}">
                  <a16:creationId xmlns:a16="http://schemas.microsoft.com/office/drawing/2014/main" id="{A4DC1FBF-775B-BD28-2A06-159C4357B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79" y="1948444"/>
              <a:ext cx="861783" cy="861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DC7F853-3D5F-9D8C-ADC8-0E2BF7FF45B1}"/>
              </a:ext>
            </a:extLst>
          </p:cNvPr>
          <p:cNvGrpSpPr/>
          <p:nvPr/>
        </p:nvGrpSpPr>
        <p:grpSpPr>
          <a:xfrm>
            <a:off x="511520" y="5389084"/>
            <a:ext cx="6525180" cy="861784"/>
            <a:chOff x="1105648" y="5231268"/>
            <a:chExt cx="6525180" cy="861784"/>
          </a:xfrm>
        </p:grpSpPr>
        <p:pic>
          <p:nvPicPr>
            <p:cNvPr id="41" name="Picture 2" descr="QR Code">
              <a:extLst>
                <a:ext uri="{FF2B5EF4-FFF2-40B4-BE49-F238E27FC236}">
                  <a16:creationId xmlns:a16="http://schemas.microsoft.com/office/drawing/2014/main" id="{CB2BC70A-CDB5-9D64-664D-44CB8E140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648" y="5231268"/>
              <a:ext cx="861784" cy="861784"/>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05E0292E-1095-0C0A-7417-646DA4CE78A7}"/>
                </a:ext>
              </a:extLst>
            </p:cNvPr>
            <p:cNvGrpSpPr/>
            <p:nvPr/>
          </p:nvGrpSpPr>
          <p:grpSpPr>
            <a:xfrm>
              <a:off x="1967432" y="5292828"/>
              <a:ext cx="5663396" cy="738664"/>
              <a:chOff x="2057401" y="1095131"/>
              <a:chExt cx="3480057" cy="738664"/>
            </a:xfrm>
          </p:grpSpPr>
          <p:sp>
            <p:nvSpPr>
              <p:cNvPr id="43" name="TextBox 42">
                <a:extLst>
                  <a:ext uri="{FF2B5EF4-FFF2-40B4-BE49-F238E27FC236}">
                    <a16:creationId xmlns:a16="http://schemas.microsoft.com/office/drawing/2014/main" id="{A176BAC8-FBAB-C43E-7A64-6DCFFEF1530A}"/>
                  </a:ext>
                </a:extLst>
              </p:cNvPr>
              <p:cNvSpPr txBox="1"/>
              <p:nvPr/>
            </p:nvSpPr>
            <p:spPr>
              <a:xfrm>
                <a:off x="2057401" y="1464463"/>
                <a:ext cx="3480057" cy="369332"/>
              </a:xfrm>
              <a:prstGeom prst="rect">
                <a:avLst/>
              </a:prstGeom>
              <a:noFill/>
            </p:spPr>
            <p:txBody>
              <a:bodyPr wrap="square">
                <a:spAutoFit/>
              </a:bodyPr>
              <a:lstStyle/>
              <a:p>
                <a:r>
                  <a:rPr lang="en-US" u="sng">
                    <a:solidFill>
                      <a:schemeClr val="bg1">
                        <a:lumMod val="50000"/>
                      </a:schemeClr>
                    </a:solidFill>
                  </a:rPr>
                  <a:t>https://aka.ms/Conversational-Knowledge-Mining</a:t>
                </a:r>
              </a:p>
            </p:txBody>
          </p:sp>
          <p:sp>
            <p:nvSpPr>
              <p:cNvPr id="44" name="TextBox 43">
                <a:extLst>
                  <a:ext uri="{FF2B5EF4-FFF2-40B4-BE49-F238E27FC236}">
                    <a16:creationId xmlns:a16="http://schemas.microsoft.com/office/drawing/2014/main" id="{32E7AEC2-F6BC-7510-7B56-54CA467BA192}"/>
                  </a:ext>
                </a:extLst>
              </p:cNvPr>
              <p:cNvSpPr txBox="1"/>
              <p:nvPr/>
            </p:nvSpPr>
            <p:spPr>
              <a:xfrm>
                <a:off x="2057401" y="1095131"/>
                <a:ext cx="3480057" cy="369332"/>
              </a:xfrm>
              <a:prstGeom prst="rect">
                <a:avLst/>
              </a:prstGeom>
              <a:noFill/>
            </p:spPr>
            <p:txBody>
              <a:bodyPr wrap="square">
                <a:spAutoFit/>
              </a:bodyPr>
              <a:lstStyle/>
              <a:p>
                <a:r>
                  <a:rPr lang="en-US" dirty="0">
                    <a:solidFill>
                      <a:schemeClr val="bg1">
                        <a:lumMod val="50000"/>
                      </a:schemeClr>
                    </a:solidFill>
                  </a:rPr>
                  <a:t>Conversation Knowledge Mining AI Solution:</a:t>
                </a:r>
              </a:p>
            </p:txBody>
          </p:sp>
        </p:grpSp>
      </p:grpSp>
      <p:grpSp>
        <p:nvGrpSpPr>
          <p:cNvPr id="49" name="Group 48">
            <a:extLst>
              <a:ext uri="{FF2B5EF4-FFF2-40B4-BE49-F238E27FC236}">
                <a16:creationId xmlns:a16="http://schemas.microsoft.com/office/drawing/2014/main" id="{9B25D330-F63C-239A-D43A-CC0D9C369F81}"/>
              </a:ext>
            </a:extLst>
          </p:cNvPr>
          <p:cNvGrpSpPr/>
          <p:nvPr/>
        </p:nvGrpSpPr>
        <p:grpSpPr>
          <a:xfrm>
            <a:off x="511520" y="2277901"/>
            <a:ext cx="6546451" cy="861784"/>
            <a:chOff x="1084379" y="3754561"/>
            <a:chExt cx="6546451" cy="861784"/>
          </a:xfrm>
        </p:grpSpPr>
        <p:grpSp>
          <p:nvGrpSpPr>
            <p:cNvPr id="35" name="Group 34">
              <a:extLst>
                <a:ext uri="{FF2B5EF4-FFF2-40B4-BE49-F238E27FC236}">
                  <a16:creationId xmlns:a16="http://schemas.microsoft.com/office/drawing/2014/main" id="{A59D61F7-919A-8768-2FDD-C94D57BC88AC}"/>
                </a:ext>
              </a:extLst>
            </p:cNvPr>
            <p:cNvGrpSpPr/>
            <p:nvPr/>
          </p:nvGrpSpPr>
          <p:grpSpPr>
            <a:xfrm>
              <a:off x="1967434" y="3816741"/>
              <a:ext cx="5663396" cy="738664"/>
              <a:chOff x="2057401" y="1095131"/>
              <a:chExt cx="3480057" cy="738664"/>
            </a:xfrm>
          </p:grpSpPr>
          <p:sp>
            <p:nvSpPr>
              <p:cNvPr id="36" name="TextBox 35">
                <a:extLst>
                  <a:ext uri="{FF2B5EF4-FFF2-40B4-BE49-F238E27FC236}">
                    <a16:creationId xmlns:a16="http://schemas.microsoft.com/office/drawing/2014/main" id="{0D6EE006-EB66-975C-AC92-CA9F03897314}"/>
                  </a:ext>
                </a:extLst>
              </p:cNvPr>
              <p:cNvSpPr txBox="1"/>
              <p:nvPr/>
            </p:nvSpPr>
            <p:spPr>
              <a:xfrm>
                <a:off x="2057401" y="1464463"/>
                <a:ext cx="3480057" cy="369332"/>
              </a:xfrm>
              <a:prstGeom prst="rect">
                <a:avLst/>
              </a:prstGeom>
              <a:noFill/>
            </p:spPr>
            <p:txBody>
              <a:bodyPr wrap="square">
                <a:spAutoFit/>
              </a:bodyPr>
              <a:lstStyle/>
              <a:p>
                <a:r>
                  <a:rPr lang="en-US" u="sng" dirty="0"/>
                  <a:t>https://aka.ms/cu-docs</a:t>
                </a:r>
                <a:endParaRPr lang="en-US" dirty="0"/>
              </a:p>
            </p:txBody>
          </p:sp>
          <p:sp>
            <p:nvSpPr>
              <p:cNvPr id="37" name="TextBox 36">
                <a:extLst>
                  <a:ext uri="{FF2B5EF4-FFF2-40B4-BE49-F238E27FC236}">
                    <a16:creationId xmlns:a16="http://schemas.microsoft.com/office/drawing/2014/main" id="{FFEE38B4-B838-38AC-A716-F4AB22ED1F32}"/>
                  </a:ext>
                </a:extLst>
              </p:cNvPr>
              <p:cNvSpPr txBox="1"/>
              <p:nvPr/>
            </p:nvSpPr>
            <p:spPr>
              <a:xfrm>
                <a:off x="2057401" y="1095131"/>
                <a:ext cx="3480057" cy="369332"/>
              </a:xfrm>
              <a:prstGeom prst="rect">
                <a:avLst/>
              </a:prstGeom>
              <a:noFill/>
            </p:spPr>
            <p:txBody>
              <a:bodyPr wrap="square">
                <a:spAutoFit/>
              </a:bodyPr>
              <a:lstStyle/>
              <a:p>
                <a:r>
                  <a:rPr lang="en-US"/>
                  <a:t>Documentation:</a:t>
                </a:r>
              </a:p>
            </p:txBody>
          </p:sp>
        </p:grpSp>
        <p:pic>
          <p:nvPicPr>
            <p:cNvPr id="1026" name="Picture 2" descr="Scan me!">
              <a:extLst>
                <a:ext uri="{FF2B5EF4-FFF2-40B4-BE49-F238E27FC236}">
                  <a16:creationId xmlns:a16="http://schemas.microsoft.com/office/drawing/2014/main" id="{93472319-44B4-4A22-CB49-C41D30CFB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379" y="3754561"/>
              <a:ext cx="861784" cy="861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7D979D8C-09EA-9F43-8E46-1F12FA962DAE}"/>
              </a:ext>
            </a:extLst>
          </p:cNvPr>
          <p:cNvGrpSpPr/>
          <p:nvPr/>
        </p:nvGrpSpPr>
        <p:grpSpPr>
          <a:xfrm>
            <a:off x="7025961" y="2284343"/>
            <a:ext cx="6544206" cy="859536"/>
            <a:chOff x="1107893" y="3776920"/>
            <a:chExt cx="6544206" cy="859536"/>
          </a:xfrm>
        </p:grpSpPr>
        <p:grpSp>
          <p:nvGrpSpPr>
            <p:cNvPr id="51" name="Group 50">
              <a:extLst>
                <a:ext uri="{FF2B5EF4-FFF2-40B4-BE49-F238E27FC236}">
                  <a16:creationId xmlns:a16="http://schemas.microsoft.com/office/drawing/2014/main" id="{A898ACCE-D5B0-262B-1A8D-79124986E37F}"/>
                </a:ext>
              </a:extLst>
            </p:cNvPr>
            <p:cNvGrpSpPr/>
            <p:nvPr/>
          </p:nvGrpSpPr>
          <p:grpSpPr>
            <a:xfrm>
              <a:off x="1988703" y="3837356"/>
              <a:ext cx="5663396" cy="738664"/>
              <a:chOff x="2057401" y="1095131"/>
              <a:chExt cx="3480057" cy="738664"/>
            </a:xfrm>
          </p:grpSpPr>
          <p:sp>
            <p:nvSpPr>
              <p:cNvPr id="53" name="TextBox 52">
                <a:extLst>
                  <a:ext uri="{FF2B5EF4-FFF2-40B4-BE49-F238E27FC236}">
                    <a16:creationId xmlns:a16="http://schemas.microsoft.com/office/drawing/2014/main" id="{1CC07789-9F1D-0966-5C62-BA649861AC88}"/>
                  </a:ext>
                </a:extLst>
              </p:cNvPr>
              <p:cNvSpPr txBox="1"/>
              <p:nvPr/>
            </p:nvSpPr>
            <p:spPr>
              <a:xfrm>
                <a:off x="2057401" y="1464463"/>
                <a:ext cx="3480057" cy="369332"/>
              </a:xfrm>
              <a:prstGeom prst="rect">
                <a:avLst/>
              </a:prstGeom>
              <a:noFill/>
            </p:spPr>
            <p:txBody>
              <a:bodyPr wrap="square">
                <a:spAutoFit/>
              </a:bodyPr>
              <a:lstStyle/>
              <a:p>
                <a:r>
                  <a:rPr lang="en-US" u="sng" dirty="0"/>
                  <a:t>https://aka.ms/cu-pricing</a:t>
                </a:r>
                <a:endParaRPr lang="en-US" dirty="0"/>
              </a:p>
            </p:txBody>
          </p:sp>
          <p:sp>
            <p:nvSpPr>
              <p:cNvPr id="54" name="TextBox 53">
                <a:extLst>
                  <a:ext uri="{FF2B5EF4-FFF2-40B4-BE49-F238E27FC236}">
                    <a16:creationId xmlns:a16="http://schemas.microsoft.com/office/drawing/2014/main" id="{219736D2-118B-6353-E4EF-7A9B36E82CA1}"/>
                  </a:ext>
                </a:extLst>
              </p:cNvPr>
              <p:cNvSpPr txBox="1"/>
              <p:nvPr/>
            </p:nvSpPr>
            <p:spPr>
              <a:xfrm>
                <a:off x="2057401" y="1095131"/>
                <a:ext cx="3480057" cy="369332"/>
              </a:xfrm>
              <a:prstGeom prst="rect">
                <a:avLst/>
              </a:prstGeom>
              <a:noFill/>
            </p:spPr>
            <p:txBody>
              <a:bodyPr wrap="square">
                <a:spAutoFit/>
              </a:bodyPr>
              <a:lstStyle/>
              <a:p>
                <a:r>
                  <a:rPr lang="en-US"/>
                  <a:t>Pricing:</a:t>
                </a:r>
              </a:p>
            </p:txBody>
          </p:sp>
        </p:grpSp>
        <p:pic>
          <p:nvPicPr>
            <p:cNvPr id="7" name="Picture 2" descr="Scan me!">
              <a:extLst>
                <a:ext uri="{FF2B5EF4-FFF2-40B4-BE49-F238E27FC236}">
                  <a16:creationId xmlns:a16="http://schemas.microsoft.com/office/drawing/2014/main" id="{205B8C84-221E-B9B7-30FE-AD20645D5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893" y="3776920"/>
              <a:ext cx="859536" cy="859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AC7CCA20-BDED-B76B-4F7E-9870CCA0A2EC}"/>
              </a:ext>
            </a:extLst>
          </p:cNvPr>
          <p:cNvGrpSpPr/>
          <p:nvPr/>
        </p:nvGrpSpPr>
        <p:grpSpPr>
          <a:xfrm>
            <a:off x="7023716" y="3837356"/>
            <a:ext cx="4363113" cy="861783"/>
            <a:chOff x="6619896" y="3776920"/>
            <a:chExt cx="4363113" cy="861783"/>
          </a:xfrm>
        </p:grpSpPr>
        <p:grpSp>
          <p:nvGrpSpPr>
            <p:cNvPr id="3" name="Group 2">
              <a:extLst>
                <a:ext uri="{FF2B5EF4-FFF2-40B4-BE49-F238E27FC236}">
                  <a16:creationId xmlns:a16="http://schemas.microsoft.com/office/drawing/2014/main" id="{F5A0188D-A399-4F0E-CB91-A4DDB734608E}"/>
                </a:ext>
              </a:extLst>
            </p:cNvPr>
            <p:cNvGrpSpPr/>
            <p:nvPr/>
          </p:nvGrpSpPr>
          <p:grpSpPr>
            <a:xfrm>
              <a:off x="7502952" y="3837356"/>
              <a:ext cx="3480057" cy="738664"/>
              <a:chOff x="2057401" y="1095131"/>
              <a:chExt cx="3480057" cy="738664"/>
            </a:xfrm>
          </p:grpSpPr>
          <p:sp>
            <p:nvSpPr>
              <p:cNvPr id="4" name="TextBox 3">
                <a:extLst>
                  <a:ext uri="{FF2B5EF4-FFF2-40B4-BE49-F238E27FC236}">
                    <a16:creationId xmlns:a16="http://schemas.microsoft.com/office/drawing/2014/main" id="{5A568611-B30E-8DDB-C130-44C5E2FAD961}"/>
                  </a:ext>
                </a:extLst>
              </p:cNvPr>
              <p:cNvSpPr txBox="1"/>
              <p:nvPr/>
            </p:nvSpPr>
            <p:spPr>
              <a:xfrm>
                <a:off x="2057401" y="1464463"/>
                <a:ext cx="3480057" cy="369332"/>
              </a:xfrm>
              <a:prstGeom prst="rect">
                <a:avLst/>
              </a:prstGeom>
              <a:noFill/>
            </p:spPr>
            <p:txBody>
              <a:bodyPr wrap="square">
                <a:spAutoFit/>
              </a:bodyPr>
              <a:lstStyle/>
              <a:p>
                <a:r>
                  <a:rPr lang="en-US" dirty="0">
                    <a:solidFill>
                      <a:schemeClr val="accent1"/>
                    </a:solidFill>
                  </a:rPr>
                  <a:t>https://aka.ms/di-contact</a:t>
                </a:r>
              </a:p>
            </p:txBody>
          </p:sp>
          <p:sp>
            <p:nvSpPr>
              <p:cNvPr id="5" name="TextBox 4">
                <a:extLst>
                  <a:ext uri="{FF2B5EF4-FFF2-40B4-BE49-F238E27FC236}">
                    <a16:creationId xmlns:a16="http://schemas.microsoft.com/office/drawing/2014/main" id="{B9BC103D-E9BC-EE4F-B941-B0DECB42E145}"/>
                  </a:ext>
                </a:extLst>
              </p:cNvPr>
              <p:cNvSpPr txBox="1"/>
              <p:nvPr/>
            </p:nvSpPr>
            <p:spPr>
              <a:xfrm>
                <a:off x="2057401" y="1095131"/>
                <a:ext cx="3480057" cy="369332"/>
              </a:xfrm>
              <a:prstGeom prst="rect">
                <a:avLst/>
              </a:prstGeom>
              <a:noFill/>
            </p:spPr>
            <p:txBody>
              <a:bodyPr wrap="square">
                <a:spAutoFit/>
              </a:bodyPr>
              <a:lstStyle/>
              <a:p>
                <a:r>
                  <a:rPr lang="en-US">
                    <a:solidFill>
                      <a:schemeClr val="accent1"/>
                    </a:solidFill>
                  </a:rPr>
                  <a:t>Connect with the DI team</a:t>
                </a:r>
              </a:p>
            </p:txBody>
          </p:sp>
        </p:grpSp>
        <p:pic>
          <p:nvPicPr>
            <p:cNvPr id="1028" name="Picture 4" descr="Scan me!">
              <a:extLst>
                <a:ext uri="{FF2B5EF4-FFF2-40B4-BE49-F238E27FC236}">
                  <a16:creationId xmlns:a16="http://schemas.microsoft.com/office/drawing/2014/main" id="{47ED5173-F0A7-F6D1-1B2D-52633CF799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9896" y="3776920"/>
              <a:ext cx="861783" cy="8617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FFA4D813-7F03-B61C-6DCB-171CC1C13A2D}"/>
              </a:ext>
            </a:extLst>
          </p:cNvPr>
          <p:cNvGrpSpPr/>
          <p:nvPr/>
        </p:nvGrpSpPr>
        <p:grpSpPr>
          <a:xfrm>
            <a:off x="511520" y="3837356"/>
            <a:ext cx="4363113" cy="861783"/>
            <a:chOff x="6619896" y="2544773"/>
            <a:chExt cx="4363113" cy="861783"/>
          </a:xfrm>
        </p:grpSpPr>
        <p:grpSp>
          <p:nvGrpSpPr>
            <p:cNvPr id="32" name="Group 31">
              <a:extLst>
                <a:ext uri="{FF2B5EF4-FFF2-40B4-BE49-F238E27FC236}">
                  <a16:creationId xmlns:a16="http://schemas.microsoft.com/office/drawing/2014/main" id="{FC05F268-A1FC-77B5-96C2-E0218AC3FF34}"/>
                </a:ext>
              </a:extLst>
            </p:cNvPr>
            <p:cNvGrpSpPr/>
            <p:nvPr/>
          </p:nvGrpSpPr>
          <p:grpSpPr>
            <a:xfrm>
              <a:off x="7502952" y="2608675"/>
              <a:ext cx="3480057" cy="738664"/>
              <a:chOff x="2057401" y="1095131"/>
              <a:chExt cx="3480057" cy="738664"/>
            </a:xfrm>
          </p:grpSpPr>
          <p:sp>
            <p:nvSpPr>
              <p:cNvPr id="33" name="TextBox 32">
                <a:extLst>
                  <a:ext uri="{FF2B5EF4-FFF2-40B4-BE49-F238E27FC236}">
                    <a16:creationId xmlns:a16="http://schemas.microsoft.com/office/drawing/2014/main" id="{BE313F9C-F35D-6920-A215-3F3B7CB56899}"/>
                  </a:ext>
                </a:extLst>
              </p:cNvPr>
              <p:cNvSpPr txBox="1"/>
              <p:nvPr/>
            </p:nvSpPr>
            <p:spPr>
              <a:xfrm>
                <a:off x="2057401" y="1464463"/>
                <a:ext cx="3480057" cy="369332"/>
              </a:xfrm>
              <a:prstGeom prst="rect">
                <a:avLst/>
              </a:prstGeom>
              <a:noFill/>
            </p:spPr>
            <p:txBody>
              <a:bodyPr wrap="square">
                <a:spAutoFit/>
              </a:bodyPr>
              <a:lstStyle/>
              <a:p>
                <a:r>
                  <a:rPr lang="en-US" dirty="0">
                    <a:solidFill>
                      <a:schemeClr val="accent1"/>
                    </a:solidFill>
                  </a:rPr>
                  <a:t>https://aka.ms/cu-contact</a:t>
                </a:r>
              </a:p>
            </p:txBody>
          </p:sp>
          <p:sp>
            <p:nvSpPr>
              <p:cNvPr id="34" name="TextBox 33">
                <a:extLst>
                  <a:ext uri="{FF2B5EF4-FFF2-40B4-BE49-F238E27FC236}">
                    <a16:creationId xmlns:a16="http://schemas.microsoft.com/office/drawing/2014/main" id="{158C5010-7CCC-E148-647A-5FF2533C2D47}"/>
                  </a:ext>
                </a:extLst>
              </p:cNvPr>
              <p:cNvSpPr txBox="1"/>
              <p:nvPr/>
            </p:nvSpPr>
            <p:spPr>
              <a:xfrm>
                <a:off x="2057401" y="1095131"/>
                <a:ext cx="3480057" cy="369332"/>
              </a:xfrm>
              <a:prstGeom prst="rect">
                <a:avLst/>
              </a:prstGeom>
              <a:noFill/>
            </p:spPr>
            <p:txBody>
              <a:bodyPr wrap="square">
                <a:spAutoFit/>
              </a:bodyPr>
              <a:lstStyle/>
              <a:p>
                <a:r>
                  <a:rPr lang="en-US" dirty="0">
                    <a:solidFill>
                      <a:schemeClr val="accent1"/>
                    </a:solidFill>
                  </a:rPr>
                  <a:t>Connect with the CU team</a:t>
                </a:r>
              </a:p>
            </p:txBody>
          </p:sp>
        </p:grpSp>
        <p:pic>
          <p:nvPicPr>
            <p:cNvPr id="1030" name="Picture 6" descr="Scan me!">
              <a:extLst>
                <a:ext uri="{FF2B5EF4-FFF2-40B4-BE49-F238E27FC236}">
                  <a16:creationId xmlns:a16="http://schemas.microsoft.com/office/drawing/2014/main" id="{71DAD0D8-FCE9-90C5-3C72-FE4CB318E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9896" y="2544773"/>
              <a:ext cx="861783" cy="86178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2E9B9025-B948-A70B-F502-56E9C7ABA0A7}"/>
              </a:ext>
            </a:extLst>
          </p:cNvPr>
          <p:cNvSpPr txBox="1"/>
          <p:nvPr/>
        </p:nvSpPr>
        <p:spPr>
          <a:xfrm>
            <a:off x="438504" y="404954"/>
            <a:ext cx="5629039" cy="369332"/>
          </a:xfrm>
          <a:prstGeom prst="rect">
            <a:avLst/>
          </a:prstGeom>
          <a:noFill/>
        </p:spPr>
        <p:txBody>
          <a:bodyPr wrap="square">
            <a:spAutoFit/>
          </a:bodyPr>
          <a:lstStyle/>
          <a:p>
            <a:r>
              <a:rPr lang="en-US" b="1" u="sng" dirty="0"/>
              <a:t>Content Understanding:</a:t>
            </a:r>
          </a:p>
        </p:txBody>
      </p:sp>
      <p:sp>
        <p:nvSpPr>
          <p:cNvPr id="14" name="TextBox 13">
            <a:extLst>
              <a:ext uri="{FF2B5EF4-FFF2-40B4-BE49-F238E27FC236}">
                <a16:creationId xmlns:a16="http://schemas.microsoft.com/office/drawing/2014/main" id="{88558498-A7C9-8258-D7FE-B07F22742F4F}"/>
              </a:ext>
            </a:extLst>
          </p:cNvPr>
          <p:cNvSpPr txBox="1"/>
          <p:nvPr/>
        </p:nvSpPr>
        <p:spPr>
          <a:xfrm>
            <a:off x="438504" y="3334324"/>
            <a:ext cx="5629039" cy="369332"/>
          </a:xfrm>
          <a:prstGeom prst="rect">
            <a:avLst/>
          </a:prstGeom>
          <a:noFill/>
        </p:spPr>
        <p:txBody>
          <a:bodyPr wrap="square">
            <a:spAutoFit/>
          </a:bodyPr>
          <a:lstStyle/>
          <a:p>
            <a:r>
              <a:rPr lang="en-US" b="1" u="sng" dirty="0"/>
              <a:t>Contacts:</a:t>
            </a:r>
          </a:p>
        </p:txBody>
      </p:sp>
      <p:sp>
        <p:nvSpPr>
          <p:cNvPr id="15" name="TextBox 14">
            <a:extLst>
              <a:ext uri="{FF2B5EF4-FFF2-40B4-BE49-F238E27FC236}">
                <a16:creationId xmlns:a16="http://schemas.microsoft.com/office/drawing/2014/main" id="{DC099670-3F27-0A30-10C0-5DE6551F1C53}"/>
              </a:ext>
            </a:extLst>
          </p:cNvPr>
          <p:cNvSpPr txBox="1"/>
          <p:nvPr/>
        </p:nvSpPr>
        <p:spPr>
          <a:xfrm>
            <a:off x="396729" y="4889713"/>
            <a:ext cx="5629039" cy="369332"/>
          </a:xfrm>
          <a:prstGeom prst="rect">
            <a:avLst/>
          </a:prstGeom>
          <a:noFill/>
        </p:spPr>
        <p:txBody>
          <a:bodyPr wrap="square">
            <a:spAutoFit/>
          </a:bodyPr>
          <a:lstStyle/>
          <a:p>
            <a:r>
              <a:rPr lang="en-US" b="1" u="sng" dirty="0"/>
              <a:t>Solution Templates:</a:t>
            </a:r>
          </a:p>
        </p:txBody>
      </p:sp>
      <p:grpSp>
        <p:nvGrpSpPr>
          <p:cNvPr id="40" name="Group 39">
            <a:extLst>
              <a:ext uri="{FF2B5EF4-FFF2-40B4-BE49-F238E27FC236}">
                <a16:creationId xmlns:a16="http://schemas.microsoft.com/office/drawing/2014/main" id="{D474FAA4-4657-A45F-8993-BEA91F3498F6}"/>
              </a:ext>
            </a:extLst>
          </p:cNvPr>
          <p:cNvGrpSpPr/>
          <p:nvPr/>
        </p:nvGrpSpPr>
        <p:grpSpPr>
          <a:xfrm>
            <a:off x="7023716" y="5389085"/>
            <a:ext cx="6525180" cy="861781"/>
            <a:chOff x="7265080" y="5389085"/>
            <a:chExt cx="6525180" cy="861781"/>
          </a:xfrm>
        </p:grpSpPr>
        <p:grpSp>
          <p:nvGrpSpPr>
            <p:cNvPr id="18" name="Group 17">
              <a:extLst>
                <a:ext uri="{FF2B5EF4-FFF2-40B4-BE49-F238E27FC236}">
                  <a16:creationId xmlns:a16="http://schemas.microsoft.com/office/drawing/2014/main" id="{B357A454-E613-37DC-02ED-FAB64922B31A}"/>
                </a:ext>
              </a:extLst>
            </p:cNvPr>
            <p:cNvGrpSpPr/>
            <p:nvPr/>
          </p:nvGrpSpPr>
          <p:grpSpPr>
            <a:xfrm>
              <a:off x="8126864" y="5450644"/>
              <a:ext cx="5663396" cy="738664"/>
              <a:chOff x="2057401" y="1095131"/>
              <a:chExt cx="3480057" cy="738664"/>
            </a:xfrm>
          </p:grpSpPr>
          <p:sp>
            <p:nvSpPr>
              <p:cNvPr id="19" name="TextBox 18">
                <a:extLst>
                  <a:ext uri="{FF2B5EF4-FFF2-40B4-BE49-F238E27FC236}">
                    <a16:creationId xmlns:a16="http://schemas.microsoft.com/office/drawing/2014/main" id="{9D47A891-9708-482C-6313-6CE4B365EE40}"/>
                  </a:ext>
                </a:extLst>
              </p:cNvPr>
              <p:cNvSpPr txBox="1"/>
              <p:nvPr/>
            </p:nvSpPr>
            <p:spPr>
              <a:xfrm>
                <a:off x="2057401" y="1464463"/>
                <a:ext cx="3480057" cy="369332"/>
              </a:xfrm>
              <a:prstGeom prst="rect">
                <a:avLst/>
              </a:prstGeom>
              <a:noFill/>
            </p:spPr>
            <p:txBody>
              <a:bodyPr wrap="square">
                <a:spAutoFit/>
              </a:bodyPr>
              <a:lstStyle/>
              <a:p>
                <a:r>
                  <a:rPr lang="en-US" dirty="0">
                    <a:solidFill>
                      <a:schemeClr val="bg1">
                        <a:lumMod val="50000"/>
                      </a:schemeClr>
                    </a:solidFill>
                    <a:hlinkClick r:id="rId9">
                      <a:extLst>
                        <a:ext uri="{A12FA001-AC4F-418D-AE19-62706E023703}">
                          <ahyp:hlinkClr xmlns:ahyp="http://schemas.microsoft.com/office/drawing/2018/hyperlinkcolor" val="tx"/>
                        </a:ext>
                      </a:extLst>
                    </a:hlinkClick>
                  </a:rPr>
                  <a:t>Multimodal-ai-</a:t>
                </a:r>
                <a:r>
                  <a:rPr lang="en-US" dirty="0" err="1">
                    <a:solidFill>
                      <a:schemeClr val="bg1">
                        <a:lumMod val="50000"/>
                      </a:schemeClr>
                    </a:solidFill>
                    <a:hlinkClick r:id="rId9">
                      <a:extLst>
                        <a:ext uri="{A12FA001-AC4F-418D-AE19-62706E023703}">
                          <ahyp:hlinkClr xmlns:ahyp="http://schemas.microsoft.com/office/drawing/2018/hyperlinkcolor" val="tx"/>
                        </a:ext>
                      </a:extLst>
                    </a:hlinkClick>
                  </a:rPr>
                  <a:t>llm</a:t>
                </a:r>
                <a:r>
                  <a:rPr lang="en-US" dirty="0">
                    <a:solidFill>
                      <a:schemeClr val="bg1">
                        <a:lumMod val="50000"/>
                      </a:schemeClr>
                    </a:solidFill>
                    <a:hlinkClick r:id="rId9">
                      <a:extLst>
                        <a:ext uri="{A12FA001-AC4F-418D-AE19-62706E023703}">
                          <ahyp:hlinkClr xmlns:ahyp="http://schemas.microsoft.com/office/drawing/2018/hyperlinkcolor" val="tx"/>
                        </a:ext>
                      </a:extLst>
                    </a:hlinkClick>
                  </a:rPr>
                  <a:t>-processing</a:t>
                </a:r>
                <a:endParaRPr lang="en-US" u="sng" dirty="0">
                  <a:solidFill>
                    <a:schemeClr val="bg1">
                      <a:lumMod val="50000"/>
                    </a:schemeClr>
                  </a:solidFill>
                </a:endParaRPr>
              </a:p>
            </p:txBody>
          </p:sp>
          <p:sp>
            <p:nvSpPr>
              <p:cNvPr id="20" name="TextBox 19">
                <a:extLst>
                  <a:ext uri="{FF2B5EF4-FFF2-40B4-BE49-F238E27FC236}">
                    <a16:creationId xmlns:a16="http://schemas.microsoft.com/office/drawing/2014/main" id="{C1EC4AFC-B434-8F1C-1F79-E2AD11CB367B}"/>
                  </a:ext>
                </a:extLst>
              </p:cNvPr>
              <p:cNvSpPr txBox="1"/>
              <p:nvPr/>
            </p:nvSpPr>
            <p:spPr>
              <a:xfrm>
                <a:off x="2057401" y="1095131"/>
                <a:ext cx="3480057" cy="369332"/>
              </a:xfrm>
              <a:prstGeom prst="rect">
                <a:avLst/>
              </a:prstGeom>
              <a:noFill/>
            </p:spPr>
            <p:txBody>
              <a:bodyPr wrap="square">
                <a:spAutoFit/>
              </a:bodyPr>
              <a:lstStyle/>
              <a:p>
                <a:r>
                  <a:rPr lang="it-IT" dirty="0">
                    <a:solidFill>
                      <a:schemeClr val="bg1">
                        <a:lumMod val="50000"/>
                      </a:schemeClr>
                    </a:solidFill>
                  </a:rPr>
                  <a:t>Azure </a:t>
                </a:r>
                <a:r>
                  <a:rPr lang="it-IT" dirty="0" err="1">
                    <a:solidFill>
                      <a:schemeClr val="bg1">
                        <a:lumMod val="50000"/>
                      </a:schemeClr>
                    </a:solidFill>
                  </a:rPr>
                  <a:t>Multimodal</a:t>
                </a:r>
                <a:r>
                  <a:rPr lang="it-IT" dirty="0">
                    <a:solidFill>
                      <a:schemeClr val="bg1">
                        <a:lumMod val="50000"/>
                      </a:schemeClr>
                    </a:solidFill>
                  </a:rPr>
                  <a:t> AI + LLM Processing</a:t>
                </a:r>
                <a:endParaRPr lang="en-US" dirty="0">
                  <a:solidFill>
                    <a:schemeClr val="bg1">
                      <a:lumMod val="50000"/>
                    </a:schemeClr>
                  </a:solidFill>
                </a:endParaRPr>
              </a:p>
            </p:txBody>
          </p:sp>
        </p:grpSp>
        <p:pic>
          <p:nvPicPr>
            <p:cNvPr id="39" name="Picture 38">
              <a:extLst>
                <a:ext uri="{FF2B5EF4-FFF2-40B4-BE49-F238E27FC236}">
                  <a16:creationId xmlns:a16="http://schemas.microsoft.com/office/drawing/2014/main" id="{EBBBF471-543F-1FB4-E5C3-A291064D5995}"/>
                </a:ext>
              </a:extLst>
            </p:cNvPr>
            <p:cNvPicPr>
              <a:picLocks noChangeAspect="1"/>
            </p:cNvPicPr>
            <p:nvPr/>
          </p:nvPicPr>
          <p:blipFill>
            <a:blip r:embed="rId10"/>
            <a:stretch>
              <a:fillRect/>
            </a:stretch>
          </p:blipFill>
          <p:spPr>
            <a:xfrm>
              <a:off x="7265080" y="5389085"/>
              <a:ext cx="861781" cy="861781"/>
            </a:xfrm>
            <a:prstGeom prst="rect">
              <a:avLst/>
            </a:prstGeom>
          </p:spPr>
        </p:pic>
      </p:grpSp>
    </p:spTree>
    <p:extLst>
      <p:ext uri="{BB962C8B-B14F-4D97-AF65-F5344CB8AC3E}">
        <p14:creationId xmlns:p14="http://schemas.microsoft.com/office/powerpoint/2010/main" val="28881358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47B65-CF2F-9E06-0AE9-1E9309481DEB}"/>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522910C8-58CF-0483-02CA-6A5FE0D678B9}"/>
              </a:ext>
            </a:extLst>
          </p:cNvPr>
          <p:cNvSpPr>
            <a:spLocks noGrp="1"/>
          </p:cNvSpPr>
          <p:nvPr>
            <p:ph type="title"/>
          </p:nvPr>
        </p:nvSpPr>
        <p:spPr>
          <a:xfrm>
            <a:off x="588263" y="457200"/>
            <a:ext cx="11018520" cy="553998"/>
          </a:xfrm>
        </p:spPr>
        <p:txBody>
          <a:bodyPr/>
          <a:lstStyle/>
          <a:p>
            <a:r>
              <a:rPr lang="en-US"/>
              <a:t>Organizational challenges</a:t>
            </a:r>
          </a:p>
        </p:txBody>
      </p:sp>
      <p:sp>
        <p:nvSpPr>
          <p:cNvPr id="28" name="Text Placeholder 24">
            <a:extLst>
              <a:ext uri="{FF2B5EF4-FFF2-40B4-BE49-F238E27FC236}">
                <a16:creationId xmlns:a16="http://schemas.microsoft.com/office/drawing/2014/main" id="{92451972-3F5B-3EAC-FC3E-8D282F8B8C1C}"/>
              </a:ext>
            </a:extLst>
          </p:cNvPr>
          <p:cNvSpPr txBox="1">
            <a:spLocks/>
          </p:cNvSpPr>
          <p:nvPr/>
        </p:nvSpPr>
        <p:spPr>
          <a:xfrm>
            <a:off x="614872" y="1392788"/>
            <a:ext cx="3475037" cy="892552"/>
          </a:xfrm>
          <a:prstGeom prst="rect">
            <a:avLst/>
          </a:prstGeom>
        </p:spPr>
        <p:txBody>
          <a:bodyPr vert="horz" wrap="square" lIns="0" tIns="0" rIns="0" bIns="0" rtlCol="0">
            <a:spAutoFit/>
          </a:bodyPr>
          <a:lst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Multimodal Data</a:t>
            </a:r>
          </a:p>
          <a:p>
            <a:pPr marL="0" marR="0" lvl="0" indent="0" algn="ctr"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424242"/>
                </a:solidFill>
                <a:effectLst/>
                <a:uLnTx/>
                <a:uFillTx/>
                <a:latin typeface="Segoe Sans"/>
                <a:ea typeface="+mn-ea"/>
                <a:cs typeface="Segoe UI" panose="020B0502040204020203" pitchFamily="34" charset="0"/>
              </a:rPr>
              <a:t>a</a:t>
            </a:r>
            <a:r>
              <a:rPr kumimoji="0" lang="en-US" sz="1400" b="0" i="0" u="none" strike="noStrike" kern="1200" cap="none" spc="0" normalizeH="0" baseline="0" noProof="0" err="1">
                <a:ln>
                  <a:noFill/>
                </a:ln>
                <a:solidFill>
                  <a:srgbClr val="424242"/>
                </a:solidFill>
                <a:effectLst/>
                <a:uLnTx/>
                <a:uFillTx/>
                <a:latin typeface="Segoe Sans"/>
                <a:ea typeface="+mn-ea"/>
                <a:cs typeface="Segoe UI" panose="020B0502040204020203" pitchFamily="34" charset="0"/>
              </a:rPr>
              <a:t>bility</a:t>
            </a:r>
            <a:r>
              <a:rPr kumimoji="0" lang="en-US" sz="1400" b="0" i="0" u="none" strike="noStrike" kern="1200" cap="none" spc="0" normalizeH="0" baseline="0" noProof="0">
                <a:ln>
                  <a:noFill/>
                </a:ln>
                <a:solidFill>
                  <a:srgbClr val="424242"/>
                </a:solidFill>
                <a:effectLst/>
                <a:uLnTx/>
                <a:uFillTx/>
                <a:latin typeface="Segoe Sans"/>
                <a:ea typeface="+mn-ea"/>
                <a:cs typeface="Segoe UI" panose="020B0502040204020203" pitchFamily="34" charset="0"/>
              </a:rPr>
              <a:t> to process and integrate data from multiple modalities such as text, images, videos, and audio</a:t>
            </a:r>
            <a:endParaRPr kumimoji="0" lang="en-US" sz="14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9" name="Text Placeholder 25">
            <a:extLst>
              <a:ext uri="{FF2B5EF4-FFF2-40B4-BE49-F238E27FC236}">
                <a16:creationId xmlns:a16="http://schemas.microsoft.com/office/drawing/2014/main" id="{1FE10540-95CF-ABBA-CF3F-DFC5D26C7AD6}"/>
              </a:ext>
            </a:extLst>
          </p:cNvPr>
          <p:cNvSpPr txBox="1">
            <a:spLocks/>
          </p:cNvSpPr>
          <p:nvPr/>
        </p:nvSpPr>
        <p:spPr>
          <a:xfrm>
            <a:off x="4643278" y="1392788"/>
            <a:ext cx="3270974" cy="738664"/>
          </a:xfrm>
          <a:prstGeom prst="rect">
            <a:avLst/>
          </a:prstGeom>
        </p:spPr>
        <p:txBody>
          <a:bodyPr vert="horz" wrap="square" lIns="0" tIns="0" rIns="0" bIns="0" rtlCol="0">
            <a:spAutoFit/>
          </a:bodyPr>
          <a:lst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Unstructured Data</a:t>
            </a:r>
          </a:p>
          <a:p>
            <a:pPr marL="0" marR="0" lvl="0" indent="0" algn="ctr"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424242"/>
                </a:solidFill>
                <a:effectLst/>
                <a:uLnTx/>
                <a:uFillTx/>
                <a:latin typeface="Segoe Sans"/>
                <a:ea typeface="+mn-ea"/>
                <a:cs typeface="Segoe UI" panose="020B0502040204020203" pitchFamily="34" charset="0"/>
              </a:rPr>
              <a:t>requires advanced analysis to extract meaningful information</a:t>
            </a:r>
            <a:endParaRPr kumimoji="0" lang="en-US" sz="16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30" name="Text Placeholder 26">
            <a:extLst>
              <a:ext uri="{FF2B5EF4-FFF2-40B4-BE49-F238E27FC236}">
                <a16:creationId xmlns:a16="http://schemas.microsoft.com/office/drawing/2014/main" id="{DEB4DD37-2C59-BEC2-8358-45BC9E0F478A}"/>
              </a:ext>
            </a:extLst>
          </p:cNvPr>
          <p:cNvSpPr txBox="1">
            <a:spLocks/>
          </p:cNvSpPr>
          <p:nvPr/>
        </p:nvSpPr>
        <p:spPr>
          <a:xfrm>
            <a:off x="8355724" y="1392788"/>
            <a:ext cx="3475037" cy="738664"/>
          </a:xfrm>
          <a:prstGeom prst="rect">
            <a:avLst/>
          </a:prstGeom>
        </p:spPr>
        <p:txBody>
          <a:bodyPr vert="horz" wrap="square" lIns="0" tIns="0" rIns="0" bIns="0" rtlCol="0">
            <a:spAutoFit/>
          </a:bodyPr>
          <a:lst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Comprehensive Analysis</a:t>
            </a:r>
          </a:p>
          <a:p>
            <a:pPr marL="0" marR="0" lvl="0" indent="0" algn="ctr"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424242"/>
                </a:solidFill>
                <a:effectLst/>
                <a:uLnTx/>
                <a:uFillTx/>
                <a:latin typeface="Segoe Sans"/>
                <a:ea typeface="+mn-ea"/>
                <a:cs typeface="Segoe UI" panose="020B0502040204020203" pitchFamily="34" charset="0"/>
              </a:rPr>
              <a:t>to gain a holistic view across different channels</a:t>
            </a:r>
            <a:endParaRPr kumimoji="0" lang="en-US" sz="16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6" name="AutoShape 2" descr="MSC24-Canada-lifestyle-Getty-951520976 - Asset image">
            <a:extLst>
              <a:ext uri="{FF2B5EF4-FFF2-40B4-BE49-F238E27FC236}">
                <a16:creationId xmlns:a16="http://schemas.microsoft.com/office/drawing/2014/main" id="{35371250-DB1F-2108-804B-95A214BCE6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 Placeholder 24">
            <a:extLst>
              <a:ext uri="{FF2B5EF4-FFF2-40B4-BE49-F238E27FC236}">
                <a16:creationId xmlns:a16="http://schemas.microsoft.com/office/drawing/2014/main" id="{4891E06A-A586-25E9-EACB-25E158CB3A13}"/>
              </a:ext>
            </a:extLst>
          </p:cNvPr>
          <p:cNvSpPr txBox="1">
            <a:spLocks/>
          </p:cNvSpPr>
          <p:nvPr/>
        </p:nvSpPr>
        <p:spPr>
          <a:xfrm>
            <a:off x="756086" y="5505677"/>
            <a:ext cx="3200400" cy="646331"/>
          </a:xfrm>
          <a:prstGeom prst="rect">
            <a:avLst/>
          </a:prstGeom>
        </p:spPr>
        <p:txBody>
          <a:bodyPr vert="horz" wrap="square" lIns="0" tIns="0" rIns="0" bIns="0" rtlCol="0">
            <a:spAutoFit/>
          </a:bodyPr>
          <a:lst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424242"/>
                </a:solidFill>
                <a:effectLst/>
                <a:uLnTx/>
                <a:uFillTx/>
                <a:latin typeface="Segoe Sans"/>
                <a:ea typeface="+mn-ea"/>
                <a:cs typeface="Segoe UI" panose="020B0502040204020203" pitchFamily="34" charset="0"/>
              </a:rPr>
              <a:t>Comprehensive solution for handling diverse data types and converting them into structured, actionable insights</a:t>
            </a:r>
            <a:endParaRPr kumimoji="0" lang="en-US" sz="14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38" name="Text Placeholder 24">
            <a:extLst>
              <a:ext uri="{FF2B5EF4-FFF2-40B4-BE49-F238E27FC236}">
                <a16:creationId xmlns:a16="http://schemas.microsoft.com/office/drawing/2014/main" id="{C812F176-B94B-A323-4AE7-C0A18BB29043}"/>
              </a:ext>
            </a:extLst>
          </p:cNvPr>
          <p:cNvSpPr txBox="1">
            <a:spLocks/>
          </p:cNvSpPr>
          <p:nvPr/>
        </p:nvSpPr>
        <p:spPr>
          <a:xfrm>
            <a:off x="4643278" y="5505677"/>
            <a:ext cx="3200400" cy="861774"/>
          </a:xfrm>
          <a:prstGeom prst="rect">
            <a:avLst/>
          </a:prstGeom>
        </p:spPr>
        <p:txBody>
          <a:bodyPr vert="horz" wrap="square" lIns="0" tIns="0" rIns="0" bIns="0" rtlCol="0">
            <a:spAutoFit/>
          </a:bodyPr>
          <a:lst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424242"/>
                </a:solidFill>
                <a:effectLst/>
                <a:uLnTx/>
                <a:uFillTx/>
                <a:latin typeface="Segoe Sans"/>
                <a:ea typeface="+mn-ea"/>
                <a:cs typeface="Segoe UI" panose="020B0502040204020203" pitchFamily="34" charset="0"/>
              </a:rPr>
              <a:t>Leverages AI to unlock insights from various data formats, making it especially suitable for complex scenarios where data is not neatly organized</a:t>
            </a:r>
            <a:endParaRPr kumimoji="0" lang="en-US" sz="14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39" name="Text Placeholder 24">
            <a:extLst>
              <a:ext uri="{FF2B5EF4-FFF2-40B4-BE49-F238E27FC236}">
                <a16:creationId xmlns:a16="http://schemas.microsoft.com/office/drawing/2014/main" id="{6D8B3836-10A7-DD66-F2D9-D1AD106C734B}"/>
              </a:ext>
            </a:extLst>
          </p:cNvPr>
          <p:cNvSpPr txBox="1">
            <a:spLocks/>
          </p:cNvSpPr>
          <p:nvPr/>
        </p:nvSpPr>
        <p:spPr>
          <a:xfrm>
            <a:off x="8493042" y="5505677"/>
            <a:ext cx="3200400" cy="646331"/>
          </a:xfrm>
          <a:prstGeom prst="rect">
            <a:avLst/>
          </a:prstGeom>
        </p:spPr>
        <p:txBody>
          <a:bodyPr vert="horz" wrap="square" lIns="0" tIns="0" rIns="0" bIns="0" rtlCol="0">
            <a:spAutoFit/>
          </a:bodyPr>
          <a:lst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424242"/>
                </a:solidFill>
                <a:effectLst/>
                <a:uLnTx/>
                <a:uFillTx/>
                <a:latin typeface="Segoe Sans"/>
                <a:ea typeface="+mn-ea"/>
                <a:cs typeface="Segoe UI" panose="020B0502040204020203" pitchFamily="34" charset="0"/>
              </a:rPr>
              <a:t>Content Understanding provides the tools to analyze and integrate insights from all available data sources</a:t>
            </a:r>
            <a:endParaRPr kumimoji="0" lang="en-US" sz="14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nvGrpSpPr>
          <p:cNvPr id="2" name="Group 1">
            <a:extLst>
              <a:ext uri="{FF2B5EF4-FFF2-40B4-BE49-F238E27FC236}">
                <a16:creationId xmlns:a16="http://schemas.microsoft.com/office/drawing/2014/main" id="{0B0589BF-7735-8C63-F10B-F3A17E0EEA97}"/>
              </a:ext>
            </a:extLst>
          </p:cNvPr>
          <p:cNvGrpSpPr/>
          <p:nvPr/>
        </p:nvGrpSpPr>
        <p:grpSpPr>
          <a:xfrm>
            <a:off x="773490" y="2419237"/>
            <a:ext cx="3046246" cy="2859610"/>
            <a:chOff x="588263" y="2338727"/>
            <a:chExt cx="3276533" cy="3039002"/>
          </a:xfrm>
        </p:grpSpPr>
        <p:pic>
          <p:nvPicPr>
            <p:cNvPr id="4" name="Picture 2" descr="Multimodal Ai Harness Versatile Intelligence With This Multimodal Ai Icon Ideal For Illustrating ...">
              <a:extLst>
                <a:ext uri="{FF2B5EF4-FFF2-40B4-BE49-F238E27FC236}">
                  <a16:creationId xmlns:a16="http://schemas.microsoft.com/office/drawing/2014/main" id="{9950B6F3-69BB-63B7-B8FA-AC11B6C6F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a:stretch/>
          </p:blipFill>
          <p:spPr bwMode="auto">
            <a:xfrm>
              <a:off x="588263" y="2338727"/>
              <a:ext cx="3276533" cy="3039002"/>
            </a:xfrm>
            <a:prstGeom prst="rect">
              <a:avLst/>
            </a:prstGeom>
            <a:solidFill>
              <a:srgbClr val="FFFFFF"/>
            </a:solidFill>
          </p:spPr>
        </p:pic>
        <p:sp>
          <p:nvSpPr>
            <p:cNvPr id="5" name="TextBox 4">
              <a:extLst>
                <a:ext uri="{FF2B5EF4-FFF2-40B4-BE49-F238E27FC236}">
                  <a16:creationId xmlns:a16="http://schemas.microsoft.com/office/drawing/2014/main" id="{69C37B8C-FF52-9BDC-CD83-8D856DDAAA5D}"/>
                </a:ext>
              </a:extLst>
            </p:cNvPr>
            <p:cNvSpPr txBox="1"/>
            <p:nvPr/>
          </p:nvSpPr>
          <p:spPr>
            <a:xfrm>
              <a:off x="1547273" y="3612870"/>
              <a:ext cx="1385272" cy="359793"/>
            </a:xfrm>
            <a:prstGeom prst="rect">
              <a:avLst/>
            </a:prstGeom>
            <a:solidFill>
              <a:srgbClr val="2B7DED"/>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Diverse Data Types and Sources</a:t>
              </a:r>
            </a:p>
          </p:txBody>
        </p:sp>
      </p:grpSp>
      <p:pic>
        <p:nvPicPr>
          <p:cNvPr id="13" name="Picture 12">
            <a:extLst>
              <a:ext uri="{FF2B5EF4-FFF2-40B4-BE49-F238E27FC236}">
                <a16:creationId xmlns:a16="http://schemas.microsoft.com/office/drawing/2014/main" id="{BD8B00B4-25FC-2CB5-A616-E5D3D13FBA20}"/>
              </a:ext>
            </a:extLst>
          </p:cNvPr>
          <p:cNvPicPr>
            <a:picLocks noChangeAspect="1"/>
          </p:cNvPicPr>
          <p:nvPr/>
        </p:nvPicPr>
        <p:blipFill>
          <a:blip r:embed="rId4"/>
          <a:stretch>
            <a:fillRect/>
          </a:stretch>
        </p:blipFill>
        <p:spPr>
          <a:xfrm>
            <a:off x="5078915" y="2471752"/>
            <a:ext cx="2338970" cy="2643580"/>
          </a:xfrm>
          <a:prstGeom prst="rect">
            <a:avLst/>
          </a:prstGeom>
        </p:spPr>
      </p:pic>
      <p:pic>
        <p:nvPicPr>
          <p:cNvPr id="1028" name="Picture 4" descr="Data analysis and graph icons, illustrating business growth, financial statistics, and analytical progress. 50496057 Vector Art at Vecteezy">
            <a:extLst>
              <a:ext uri="{FF2B5EF4-FFF2-40B4-BE49-F238E27FC236}">
                <a16:creationId xmlns:a16="http://schemas.microsoft.com/office/drawing/2014/main" id="{E311B68E-8130-AB8B-C2FA-D463BBB7F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7064" y="2617603"/>
            <a:ext cx="3038453" cy="2339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7073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1267-A79E-3AEE-2AB1-121B39076552}"/>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135FA7F2-63A8-00F8-C481-247F8A06FC29}"/>
              </a:ext>
            </a:extLst>
          </p:cNvPr>
          <p:cNvSpPr txBox="1">
            <a:spLocks noGrp="1"/>
          </p:cNvSpPr>
          <p:nvPr>
            <p:ph type="title"/>
          </p:nvPr>
        </p:nvSpPr>
        <p:spPr>
          <a:xfrm>
            <a:off x="1088201" y="457200"/>
            <a:ext cx="10090211" cy="67710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defTabSz="932742" rtl="0" eaLnBrk="1" fontAlgn="base"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solidFill>
                  <a:srgbClr val="0070C0"/>
                </a:solidFill>
                <a:effectLst/>
                <a:uLnTx/>
                <a:uFillTx/>
                <a:latin typeface="+mj-lt"/>
                <a:ea typeface="+mn-ea"/>
                <a:cs typeface="Segoe UI" pitchFamily="34" charset="0"/>
              </a:rPr>
              <a:t>Azure AI Content Understanding</a:t>
            </a:r>
          </a:p>
        </p:txBody>
      </p:sp>
      <p:sp>
        <p:nvSpPr>
          <p:cNvPr id="12" name="Title 6">
            <a:extLst>
              <a:ext uri="{FF2B5EF4-FFF2-40B4-BE49-F238E27FC236}">
                <a16:creationId xmlns:a16="http://schemas.microsoft.com/office/drawing/2014/main" id="{99E1455A-CD58-8531-7A71-259E1BF3F32D}"/>
              </a:ext>
            </a:extLst>
          </p:cNvPr>
          <p:cNvSpPr txBox="1">
            <a:spLocks/>
          </p:cNvSpPr>
          <p:nvPr/>
        </p:nvSpPr>
        <p:spPr>
          <a:xfrm>
            <a:off x="1358901" y="3562479"/>
            <a:ext cx="9664695" cy="67710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lvl="0" algn="ctr" defTabSz="2901014" fontAlgn="base">
              <a:lnSpc>
                <a:spcPct val="100000"/>
              </a:lnSpc>
              <a:spcBef>
                <a:spcPct val="0"/>
              </a:spcBef>
              <a:spcAft>
                <a:spcPct val="0"/>
              </a:spcAft>
              <a:buNone/>
              <a:defRPr sz="2200" b="0" cap="none" spc="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latin typeface="+mj-lt"/>
                <a:cs typeface="Segoe UI"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Sans Text Semibold"/>
                <a:ea typeface="+mn-ea"/>
                <a:cs typeface="Segoe UI" pitchFamily="34" charset="0"/>
              </a:rPr>
              <a:t>Unlock insights, enhance capabilities, improve efficiencies by leveraging unstructured data across diverse modalities</a:t>
            </a:r>
            <a:endParaRPr kumimoji="0" lang="en-US" sz="2200" b="0"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5AA273C3-C08F-2AF7-D825-3C1616D59963}"/>
              </a:ext>
            </a:extLst>
          </p:cNvPr>
          <p:cNvGrpSpPr/>
          <p:nvPr/>
        </p:nvGrpSpPr>
        <p:grpSpPr>
          <a:xfrm>
            <a:off x="1088199" y="4822714"/>
            <a:ext cx="10343835" cy="1107996"/>
            <a:chOff x="1088199" y="4517916"/>
            <a:chExt cx="10343835" cy="1107996"/>
          </a:xfrm>
        </p:grpSpPr>
        <p:sp>
          <p:nvSpPr>
            <p:cNvPr id="14" name="Title 14">
              <a:extLst>
                <a:ext uri="{FF2B5EF4-FFF2-40B4-BE49-F238E27FC236}">
                  <a16:creationId xmlns:a16="http://schemas.microsoft.com/office/drawing/2014/main" id="{B511001C-4A71-3DE0-788C-92A6018C5A1E}"/>
                </a:ext>
              </a:extLst>
            </p:cNvPr>
            <p:cNvSpPr txBox="1">
              <a:spLocks/>
            </p:cNvSpPr>
            <p:nvPr/>
          </p:nvSpPr>
          <p:spPr>
            <a:xfrm>
              <a:off x="1088199" y="4517916"/>
              <a:ext cx="3017520" cy="1107996"/>
            </a:xfrm>
            <a:prstGeom prst="rect">
              <a:avLst/>
            </a:prstGeom>
            <a:noFill/>
          </p:spPr>
          <p:txBody>
            <a:bodyPr wrap="square" lIns="0" tIns="0" rIns="0" bIns="0" rtlCol="0" anchor="ctr" anchorCtr="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u="none" strike="noStrike" cap="none" spc="0" normalizeH="0" baseline="0">
                  <a:ln>
                    <a:noFill/>
                  </a:ln>
                  <a:gradFill>
                    <a:gsLst>
                      <a:gs pos="10000">
                        <a:srgbClr val="000000"/>
                      </a:gs>
                      <a:gs pos="34000">
                        <a:srgbClr val="000000"/>
                      </a:gs>
                    </a:gsLst>
                    <a:lin ang="10800000" scaled="1"/>
                  </a:gradFill>
                  <a:effectLst/>
                  <a:uLnTx/>
                  <a:uFillTx/>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0000">
                        <a:srgbClr val="000000"/>
                      </a:gs>
                      <a:gs pos="34000">
                        <a:srgbClr val="000000"/>
                      </a:gs>
                    </a:gsLst>
                    <a:lin ang="10800000" scaled="1"/>
                  </a:gradFill>
                  <a:effectLst/>
                  <a:uLnTx/>
                  <a:uFillTx/>
                  <a:latin typeface="Segoe UI Semibold"/>
                  <a:ea typeface="+mn-ea"/>
                  <a:cs typeface="+mn-cs"/>
                </a:rPr>
                <a:t>Build Comprehensive Agentic Solutions</a:t>
              </a:r>
            </a:p>
          </p:txBody>
        </p:sp>
        <p:cxnSp>
          <p:nvCxnSpPr>
            <p:cNvPr id="15" name="!!Straight Connector 49">
              <a:extLst>
                <a:ext uri="{FF2B5EF4-FFF2-40B4-BE49-F238E27FC236}">
                  <a16:creationId xmlns:a16="http://schemas.microsoft.com/office/drawing/2014/main" id="{1A1343C0-B841-724F-3931-F0DEA2323359}"/>
                </a:ext>
                <a:ext uri="{C183D7F6-B498-43B3-948B-1728B52AA6E4}">
                  <adec:decorative xmlns:adec="http://schemas.microsoft.com/office/drawing/2017/decorative" val="1"/>
                </a:ext>
              </a:extLst>
            </p:cNvPr>
            <p:cNvCxnSpPr>
              <a:cxnSpLocks/>
            </p:cNvCxnSpPr>
            <p:nvPr/>
          </p:nvCxnSpPr>
          <p:spPr>
            <a:xfrm>
              <a:off x="4565686" y="4754201"/>
              <a:ext cx="0" cy="559220"/>
            </a:xfrm>
            <a:prstGeom prst="line">
              <a:avLst/>
            </a:prstGeom>
            <a:ln w="28575"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 name="Title 14">
              <a:extLst>
                <a:ext uri="{FF2B5EF4-FFF2-40B4-BE49-F238E27FC236}">
                  <a16:creationId xmlns:a16="http://schemas.microsoft.com/office/drawing/2014/main" id="{5E67C6EB-D735-684A-64CA-336AFB196BBC}"/>
                </a:ext>
              </a:extLst>
            </p:cNvPr>
            <p:cNvSpPr txBox="1">
              <a:spLocks/>
            </p:cNvSpPr>
            <p:nvPr/>
          </p:nvSpPr>
          <p:spPr>
            <a:xfrm>
              <a:off x="4890493" y="4702582"/>
              <a:ext cx="3017520" cy="738664"/>
            </a:xfrm>
            <a:prstGeom prst="rect">
              <a:avLst/>
            </a:prstGeom>
            <a:noFill/>
          </p:spPr>
          <p:txBody>
            <a:bodyPr wrap="square" lIns="0" tIns="0" rIns="0" bIns="0" rtlCol="0" anchor="ctr" anchorCtr="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u="none" strike="noStrike" cap="none" spc="0" normalizeH="0" baseline="0">
                  <a:ln>
                    <a:noFill/>
                  </a:ln>
                  <a:gradFill>
                    <a:gsLst>
                      <a:gs pos="10000">
                        <a:srgbClr val="000000"/>
                      </a:gs>
                      <a:gs pos="34000">
                        <a:srgbClr val="000000"/>
                      </a:gs>
                    </a:gsLst>
                    <a:lin ang="10800000" scaled="1"/>
                  </a:gradFill>
                  <a:effectLst/>
                  <a:uLnTx/>
                  <a:uFillTx/>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0000">
                        <a:srgbClr val="000000"/>
                      </a:gs>
                      <a:gs pos="34000">
                        <a:srgbClr val="000000"/>
                      </a:gs>
                    </a:gsLst>
                    <a:lin ang="10800000" scaled="1"/>
                  </a:gradFill>
                  <a:effectLst/>
                  <a:uLnTx/>
                  <a:uFillTx/>
                  <a:latin typeface="Segoe UI Semibold"/>
                  <a:ea typeface="+mn-ea"/>
                  <a:cs typeface="+mn-cs"/>
                </a:rPr>
                <a:t>Feeds your Rag Solutions</a:t>
              </a:r>
            </a:p>
          </p:txBody>
        </p:sp>
        <p:cxnSp>
          <p:nvCxnSpPr>
            <p:cNvPr id="17" name="!!Straight Connector 49">
              <a:extLst>
                <a:ext uri="{FF2B5EF4-FFF2-40B4-BE49-F238E27FC236}">
                  <a16:creationId xmlns:a16="http://schemas.microsoft.com/office/drawing/2014/main" id="{BAF9171D-2739-B437-F4E3-0439CB6911AC}"/>
                </a:ext>
                <a:ext uri="{C183D7F6-B498-43B3-948B-1728B52AA6E4}">
                  <adec:decorative xmlns:adec="http://schemas.microsoft.com/office/drawing/2017/decorative" val="1"/>
                </a:ext>
              </a:extLst>
            </p:cNvPr>
            <p:cNvCxnSpPr>
              <a:cxnSpLocks/>
            </p:cNvCxnSpPr>
            <p:nvPr/>
          </p:nvCxnSpPr>
          <p:spPr>
            <a:xfrm>
              <a:off x="8031127" y="4754201"/>
              <a:ext cx="0" cy="559220"/>
            </a:xfrm>
            <a:prstGeom prst="line">
              <a:avLst/>
            </a:prstGeom>
            <a:ln w="28575" cap="rnd">
              <a:solidFill>
                <a:srgbClr val="000000"/>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8" name="Title 14">
              <a:extLst>
                <a:ext uri="{FF2B5EF4-FFF2-40B4-BE49-F238E27FC236}">
                  <a16:creationId xmlns:a16="http://schemas.microsoft.com/office/drawing/2014/main" id="{0CCE9B3F-DE58-9D61-055D-11283BF2CDBA}"/>
                </a:ext>
              </a:extLst>
            </p:cNvPr>
            <p:cNvSpPr txBox="1">
              <a:spLocks/>
            </p:cNvSpPr>
            <p:nvPr/>
          </p:nvSpPr>
          <p:spPr>
            <a:xfrm>
              <a:off x="8414514" y="4702582"/>
              <a:ext cx="3017520" cy="738664"/>
            </a:xfrm>
            <a:prstGeom prst="rect">
              <a:avLst/>
            </a:prstGeom>
            <a:noFill/>
          </p:spPr>
          <p:txBody>
            <a:bodyPr wrap="square" lIns="0" tIns="0" rIns="0" bIns="0" rtlCol="0" anchor="ctr" anchorCtr="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u="none" strike="noStrike" cap="none" spc="0" normalizeH="0" baseline="0">
                  <a:ln>
                    <a:noFill/>
                  </a:ln>
                  <a:gradFill>
                    <a:gsLst>
                      <a:gs pos="10000">
                        <a:srgbClr val="000000"/>
                      </a:gs>
                      <a:gs pos="34000">
                        <a:srgbClr val="000000"/>
                      </a:gs>
                    </a:gsLst>
                    <a:lin ang="10800000" scaled="1"/>
                  </a:gradFill>
                  <a:effectLst/>
                  <a:uLnTx/>
                  <a:uFillTx/>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0000">
                        <a:srgbClr val="000000"/>
                      </a:gs>
                      <a:gs pos="34000">
                        <a:srgbClr val="000000"/>
                      </a:gs>
                    </a:gsLst>
                    <a:lin ang="10800000" scaled="1"/>
                  </a:gradFill>
                  <a:effectLst/>
                  <a:uLnTx/>
                  <a:uFillTx/>
                  <a:latin typeface="Segoe UI Semibold"/>
                  <a:ea typeface="+mn-ea"/>
                  <a:cs typeface="+mn-cs"/>
                </a:rPr>
                <a:t>Powers Analytics and Insights</a:t>
              </a:r>
            </a:p>
          </p:txBody>
        </p:sp>
      </p:grpSp>
      <p:grpSp>
        <p:nvGrpSpPr>
          <p:cNvPr id="2" name="Group 1">
            <a:extLst>
              <a:ext uri="{FF2B5EF4-FFF2-40B4-BE49-F238E27FC236}">
                <a16:creationId xmlns:a16="http://schemas.microsoft.com/office/drawing/2014/main" id="{9C5FF1E1-4677-0B74-F9B1-ABA74EABA3FB}"/>
              </a:ext>
            </a:extLst>
          </p:cNvPr>
          <p:cNvGrpSpPr/>
          <p:nvPr/>
        </p:nvGrpSpPr>
        <p:grpSpPr>
          <a:xfrm>
            <a:off x="4324386" y="1790033"/>
            <a:ext cx="4019729" cy="1649485"/>
            <a:chOff x="3531558" y="1286902"/>
            <a:chExt cx="4710957" cy="1933128"/>
          </a:xfrm>
        </p:grpSpPr>
        <p:pic>
          <p:nvPicPr>
            <p:cNvPr id="24" name="Graphic 23" descr="Volume outline">
              <a:extLst>
                <a:ext uri="{FF2B5EF4-FFF2-40B4-BE49-F238E27FC236}">
                  <a16:creationId xmlns:a16="http://schemas.microsoft.com/office/drawing/2014/main" id="{ABA8AEC3-6EDA-5A30-89CF-81823F35F2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9292" y="2342598"/>
              <a:ext cx="812811" cy="812811"/>
            </a:xfrm>
            <a:prstGeom prst="rect">
              <a:avLst/>
            </a:prstGeom>
          </p:spPr>
        </p:pic>
        <p:pic>
          <p:nvPicPr>
            <p:cNvPr id="25" name="Graphic 24" descr="Images outline">
              <a:extLst>
                <a:ext uri="{FF2B5EF4-FFF2-40B4-BE49-F238E27FC236}">
                  <a16:creationId xmlns:a16="http://schemas.microsoft.com/office/drawing/2014/main" id="{32A1A15A-2F2D-91F3-DBDB-82E5032509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05" y="1493070"/>
              <a:ext cx="789733" cy="789733"/>
            </a:xfrm>
            <a:prstGeom prst="rect">
              <a:avLst/>
            </a:prstGeom>
          </p:spPr>
        </p:pic>
        <p:pic>
          <p:nvPicPr>
            <p:cNvPr id="26" name="Graphic 25" descr="Video camera outline">
              <a:extLst>
                <a:ext uri="{FF2B5EF4-FFF2-40B4-BE49-F238E27FC236}">
                  <a16:creationId xmlns:a16="http://schemas.microsoft.com/office/drawing/2014/main" id="{1BFAA790-383D-4F83-2332-AEFEE840A5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69782" y="1286902"/>
              <a:ext cx="1058461" cy="1058461"/>
            </a:xfrm>
            <a:prstGeom prst="rect">
              <a:avLst/>
            </a:prstGeom>
          </p:spPr>
        </p:pic>
        <p:pic>
          <p:nvPicPr>
            <p:cNvPr id="27" name="Graphic 26" descr="Document outline">
              <a:extLst>
                <a:ext uri="{FF2B5EF4-FFF2-40B4-BE49-F238E27FC236}">
                  <a16:creationId xmlns:a16="http://schemas.microsoft.com/office/drawing/2014/main" id="{2B1434F8-71EE-14B7-8209-A36D549E77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1558" y="2437193"/>
              <a:ext cx="691228" cy="691228"/>
            </a:xfrm>
            <a:prstGeom prst="rect">
              <a:avLst/>
            </a:prstGeom>
          </p:spPr>
        </p:pic>
        <p:pic>
          <p:nvPicPr>
            <p:cNvPr id="6" name="Picture 5">
              <a:extLst>
                <a:ext uri="{FF2B5EF4-FFF2-40B4-BE49-F238E27FC236}">
                  <a16:creationId xmlns:a16="http://schemas.microsoft.com/office/drawing/2014/main" id="{91DCF7EF-F8E0-6775-FB87-42CA0DCB7BB2}"/>
                </a:ext>
              </a:extLst>
            </p:cNvPr>
            <p:cNvPicPr>
              <a:picLocks noChangeAspect="1"/>
            </p:cNvPicPr>
            <p:nvPr/>
          </p:nvPicPr>
          <p:blipFill>
            <a:blip r:embed="rId11"/>
            <a:stretch>
              <a:fillRect/>
            </a:stretch>
          </p:blipFill>
          <p:spPr>
            <a:xfrm>
              <a:off x="6301465" y="1438519"/>
              <a:ext cx="1941050" cy="1781511"/>
            </a:xfrm>
            <a:prstGeom prst="rect">
              <a:avLst/>
            </a:prstGeom>
          </p:spPr>
        </p:pic>
      </p:grpSp>
    </p:spTree>
    <p:extLst>
      <p:ext uri="{BB962C8B-B14F-4D97-AF65-F5344CB8AC3E}">
        <p14:creationId xmlns:p14="http://schemas.microsoft.com/office/powerpoint/2010/main" val="2821229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0 0 L 0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3.7037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5126160-43FA-85BD-ED92-8F0507694085}"/>
            </a:ext>
          </a:extLst>
        </p:cNvPr>
        <p:cNvGrpSpPr/>
        <p:nvPr/>
      </p:nvGrpSpPr>
      <p:grpSpPr>
        <a:xfrm>
          <a:off x="0" y="0"/>
          <a:ext cx="0" cy="0"/>
          <a:chOff x="0" y="0"/>
          <a:chExt cx="0" cy="0"/>
        </a:xfrm>
      </p:grpSpPr>
      <p:sp>
        <p:nvSpPr>
          <p:cNvPr id="97" name="Title 3">
            <a:extLst>
              <a:ext uri="{FF2B5EF4-FFF2-40B4-BE49-F238E27FC236}">
                <a16:creationId xmlns:a16="http://schemas.microsoft.com/office/drawing/2014/main" id="{35F6B9AE-0AC9-31F0-A6D0-8DEC1FD7B661}"/>
              </a:ext>
            </a:extLst>
          </p:cNvPr>
          <p:cNvSpPr txBox="1">
            <a:spLocks noGrp="1"/>
          </p:cNvSpPr>
          <p:nvPr>
            <p:ph type="title"/>
          </p:nvPr>
        </p:nvSpPr>
        <p:spPr>
          <a:xfrm>
            <a:off x="588263" y="457200"/>
            <a:ext cx="11018520" cy="553998"/>
          </a:xfr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384"/>
            <a:r>
              <a:rPr lang="en-US">
                <a:solidFill>
                  <a:srgbClr val="0078D4"/>
                </a:solidFill>
              </a:rPr>
              <a:t>Announcing a new Pro mode with reasoning</a:t>
            </a:r>
          </a:p>
        </p:txBody>
      </p:sp>
      <p:sp>
        <p:nvSpPr>
          <p:cNvPr id="98" name="TextBox 97">
            <a:extLst>
              <a:ext uri="{FF2B5EF4-FFF2-40B4-BE49-F238E27FC236}">
                <a16:creationId xmlns:a16="http://schemas.microsoft.com/office/drawing/2014/main" id="{DD5C5B90-D319-FCA1-F3D0-81DC6183D062}"/>
              </a:ext>
              <a:ext uri="{C183D7F6-B498-43B3-948B-1728B52AA6E4}">
                <adec:decorative xmlns:adec="http://schemas.microsoft.com/office/drawing/2017/decorative" val="0"/>
              </a:ext>
            </a:extLst>
          </p:cNvPr>
          <p:cNvSpPr txBox="1"/>
          <p:nvPr/>
        </p:nvSpPr>
        <p:spPr>
          <a:xfrm>
            <a:off x="206510" y="1634225"/>
            <a:ext cx="1431556" cy="276999"/>
          </a:xfrm>
          <a:prstGeom prst="rect">
            <a:avLst/>
          </a:prstGeom>
          <a:noFill/>
          <a:effectLst/>
        </p:spPr>
        <p:txBody>
          <a:bodyPr wrap="square" lIns="0" tIns="0" rIns="0" bIns="0" rtlCol="0" anchor="t" anchorCtr="0">
            <a:spAutoFit/>
          </a:bodyPr>
          <a:lstStyle>
            <a:defPPr>
              <a:defRPr lang="en-US"/>
            </a:defPPr>
            <a:lvl1pPr defTabSz="914437" fontAlgn="base">
              <a:spcBef>
                <a:spcPct val="0"/>
              </a:spcBef>
              <a:spcAft>
                <a:spcPts val="1200"/>
              </a:spcAft>
              <a:tabLst>
                <a:tab pos="1371655" algn="l"/>
              </a:tabLst>
              <a:defRPr sz="2400" b="1">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cs typeface="Segoe UI"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37" rtl="0" eaLnBrk="1" fontAlgn="base" latinLnBrk="0" hangingPunct="1">
              <a:lnSpc>
                <a:spcPct val="100000"/>
              </a:lnSpc>
              <a:spcBef>
                <a:spcPct val="0"/>
              </a:spcBef>
              <a:spcAft>
                <a:spcPts val="1200"/>
              </a:spcAft>
              <a:buClrTx/>
              <a:buSzTx/>
              <a:buFontTx/>
              <a:buNone/>
              <a:tabLst>
                <a:tab pos="1371655" algn="l"/>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pitchFamily="34" charset="0"/>
              </a:rPr>
              <a:t>Inputs</a:t>
            </a:r>
          </a:p>
        </p:txBody>
      </p:sp>
      <p:sp>
        <p:nvSpPr>
          <p:cNvPr id="99" name="TextBox 98">
            <a:extLst>
              <a:ext uri="{FF2B5EF4-FFF2-40B4-BE49-F238E27FC236}">
                <a16:creationId xmlns:a16="http://schemas.microsoft.com/office/drawing/2014/main" id="{142557E7-B396-4DE4-FAC0-CC9230986086}"/>
              </a:ext>
              <a:ext uri="{C183D7F6-B498-43B3-948B-1728B52AA6E4}">
                <adec:decorative xmlns:adec="http://schemas.microsoft.com/office/drawing/2017/decorative" val="0"/>
              </a:ext>
            </a:extLst>
          </p:cNvPr>
          <p:cNvSpPr txBox="1"/>
          <p:nvPr/>
        </p:nvSpPr>
        <p:spPr>
          <a:xfrm>
            <a:off x="2172203" y="2016672"/>
            <a:ext cx="2281657" cy="276999"/>
          </a:xfrm>
          <a:prstGeom prst="rect">
            <a:avLst/>
          </a:prstGeom>
          <a:noFill/>
          <a:effectLst/>
        </p:spPr>
        <p:txBody>
          <a:bodyPr wrap="square" lIns="0" tIns="0" rIns="0" bIns="0" rtlCol="0" anchor="t" anchorCtr="0">
            <a:spAutoFit/>
          </a:bodyPr>
          <a:lstStyle>
            <a:defPPr>
              <a:defRPr lang="en-US"/>
            </a:defPPr>
            <a:lvl1pPr defTabSz="914437" fontAlgn="base">
              <a:spcBef>
                <a:spcPct val="0"/>
              </a:spcBef>
              <a:spcAft>
                <a:spcPts val="1200"/>
              </a:spcAft>
              <a:tabLst>
                <a:tab pos="1371655" algn="l"/>
              </a:tabLst>
              <a:defRPr sz="2400" b="1">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cs typeface="Segoe UI"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37" rtl="0" eaLnBrk="1" fontAlgn="base" latinLnBrk="0" hangingPunct="1">
              <a:lnSpc>
                <a:spcPct val="100000"/>
              </a:lnSpc>
              <a:spcBef>
                <a:spcPct val="0"/>
              </a:spcBef>
              <a:spcAft>
                <a:spcPts val="1200"/>
              </a:spcAft>
              <a:buClrTx/>
              <a:buSzTx/>
              <a:buFontTx/>
              <a:buNone/>
              <a:tabLst>
                <a:tab pos="1371655" algn="l"/>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pitchFamily="34" charset="0"/>
              </a:rPr>
              <a:t>Content</a:t>
            </a:r>
            <a:r>
              <a:rPr kumimoji="0" lang="en-US" sz="1800" b="1" i="0" u="none" strike="noStrike" kern="1200" cap="none" spc="0" normalizeH="0" baseline="0" noProof="0">
                <a:ln w="3175">
                  <a:noFill/>
                </a:ln>
                <a:solidFill>
                  <a:srgbClr val="000000"/>
                </a:solidFill>
                <a:effectLst/>
                <a:uLnTx/>
                <a:uFillTx/>
                <a:latin typeface="Segoe UI Semibold"/>
                <a:ea typeface="+mn-ea"/>
                <a:cs typeface="Segoe UI" pitchFamily="34" charset="0"/>
              </a:rPr>
              <a:t> Extraction</a:t>
            </a:r>
          </a:p>
        </p:txBody>
      </p:sp>
      <p:grpSp>
        <p:nvGrpSpPr>
          <p:cNvPr id="5" name="Group 4">
            <a:extLst>
              <a:ext uri="{FF2B5EF4-FFF2-40B4-BE49-F238E27FC236}">
                <a16:creationId xmlns:a16="http://schemas.microsoft.com/office/drawing/2014/main" id="{8B0439B5-B9D0-7985-089B-3E97659207FE}"/>
              </a:ext>
            </a:extLst>
          </p:cNvPr>
          <p:cNvGrpSpPr/>
          <p:nvPr/>
        </p:nvGrpSpPr>
        <p:grpSpPr>
          <a:xfrm>
            <a:off x="2130048" y="2480389"/>
            <a:ext cx="1143000" cy="1659621"/>
            <a:chOff x="2430162" y="2155456"/>
            <a:chExt cx="1450162" cy="1451927"/>
          </a:xfrm>
          <a:noFill/>
        </p:grpSpPr>
        <p:grpSp>
          <p:nvGrpSpPr>
            <p:cNvPr id="2" name="Group 1">
              <a:extLst>
                <a:ext uri="{FF2B5EF4-FFF2-40B4-BE49-F238E27FC236}">
                  <a16:creationId xmlns:a16="http://schemas.microsoft.com/office/drawing/2014/main" id="{AAEB706B-45E6-C743-9D08-96791088F2F9}"/>
                </a:ext>
              </a:extLst>
            </p:cNvPr>
            <p:cNvGrpSpPr/>
            <p:nvPr/>
          </p:nvGrpSpPr>
          <p:grpSpPr>
            <a:xfrm>
              <a:off x="2430162" y="2155456"/>
              <a:ext cx="1450162" cy="1451927"/>
              <a:chOff x="2430162" y="2155456"/>
              <a:chExt cx="1450162" cy="1451927"/>
            </a:xfrm>
            <a:grpFill/>
          </p:grpSpPr>
          <p:sp>
            <p:nvSpPr>
              <p:cNvPr id="19" name="Rounded Rectangle 11">
                <a:extLst>
                  <a:ext uri="{FF2B5EF4-FFF2-40B4-BE49-F238E27FC236}">
                    <a16:creationId xmlns:a16="http://schemas.microsoft.com/office/drawing/2014/main" id="{23D267BC-66C5-A844-DE18-7D4DA2A715BC}"/>
                  </a:ext>
                  <a:ext uri="{C183D7F6-B498-43B3-948B-1728B52AA6E4}">
                    <adec:decorative xmlns:adec="http://schemas.microsoft.com/office/drawing/2017/decorative" val="1"/>
                  </a:ext>
                </a:extLst>
              </p:cNvPr>
              <p:cNvSpPr/>
              <p:nvPr/>
            </p:nvSpPr>
            <p:spPr bwMode="auto">
              <a:xfrm>
                <a:off x="2444980" y="2155456"/>
                <a:ext cx="1420527" cy="1451927"/>
              </a:xfrm>
              <a:prstGeom prst="roundRect">
                <a:avLst>
                  <a:gd name="adj" fmla="val 5687"/>
                </a:avLst>
              </a:prstGeom>
              <a:grp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a:ea typeface="+mn-ea"/>
                  <a:cs typeface="Segoe UI" panose="020B0502040204020203" pitchFamily="34" charset="0"/>
                </a:endParaRPr>
              </a:p>
            </p:txBody>
          </p:sp>
          <p:sp>
            <p:nvSpPr>
              <p:cNvPr id="100" name="TextBox 99">
                <a:extLst>
                  <a:ext uri="{FF2B5EF4-FFF2-40B4-BE49-F238E27FC236}">
                    <a16:creationId xmlns:a16="http://schemas.microsoft.com/office/drawing/2014/main" id="{90D0F2E3-9199-40DB-884A-F83FEE21A08B}"/>
                  </a:ext>
                  <a:ext uri="{C183D7F6-B498-43B3-948B-1728B52AA6E4}">
                    <adec:decorative xmlns:adec="http://schemas.microsoft.com/office/drawing/2017/decorative" val="0"/>
                  </a:ext>
                </a:extLst>
              </p:cNvPr>
              <p:cNvSpPr txBox="1"/>
              <p:nvPr/>
            </p:nvSpPr>
            <p:spPr>
              <a:xfrm>
                <a:off x="2444980" y="2255285"/>
                <a:ext cx="1420527" cy="261610"/>
              </a:xfrm>
              <a:prstGeom prst="rect">
                <a:avLst/>
              </a:prstGeom>
              <a:grp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A6BBA"/>
                    </a:solidFill>
                    <a:effectLst/>
                    <a:uLnTx/>
                    <a:uFillTx/>
                    <a:latin typeface="Segoe UI Semibold"/>
                    <a:ea typeface="+mn-ea"/>
                    <a:cs typeface="+mn-cs"/>
                  </a:rPr>
                  <a:t>Preprocessing</a:t>
                </a:r>
              </a:p>
            </p:txBody>
          </p:sp>
          <p:sp>
            <p:nvSpPr>
              <p:cNvPr id="103" name="TextBox 102">
                <a:extLst>
                  <a:ext uri="{FF2B5EF4-FFF2-40B4-BE49-F238E27FC236}">
                    <a16:creationId xmlns:a16="http://schemas.microsoft.com/office/drawing/2014/main" id="{A9BE294F-E2CD-F506-39B8-6F3A6B6D3563}"/>
                  </a:ext>
                  <a:ext uri="{C183D7F6-B498-43B3-948B-1728B52AA6E4}">
                    <adec:decorative xmlns:adec="http://schemas.microsoft.com/office/drawing/2017/decorative" val="0"/>
                  </a:ext>
                </a:extLst>
              </p:cNvPr>
              <p:cNvSpPr txBox="1"/>
              <p:nvPr/>
            </p:nvSpPr>
            <p:spPr>
              <a:xfrm>
                <a:off x="2430162" y="2566646"/>
                <a:ext cx="1450162" cy="888557"/>
              </a:xfrm>
              <a:prstGeom prst="rect">
                <a:avLst/>
              </a:prstGeom>
              <a:grp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Normalization (resolution, formats)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Orientation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de-skew</a:t>
                </a:r>
              </a:p>
            </p:txBody>
          </p:sp>
        </p:grpSp>
        <p:cxnSp>
          <p:nvCxnSpPr>
            <p:cNvPr id="104" name="Straight Connector 103">
              <a:extLst>
                <a:ext uri="{FF2B5EF4-FFF2-40B4-BE49-F238E27FC236}">
                  <a16:creationId xmlns:a16="http://schemas.microsoft.com/office/drawing/2014/main" id="{4DB5FB9C-4239-9EF9-8386-5D43A174215D}"/>
                </a:ext>
                <a:ext uri="{C183D7F6-B498-43B3-948B-1728B52AA6E4}">
                  <adec:decorative xmlns:adec="http://schemas.microsoft.com/office/drawing/2017/decorative" val="1"/>
                </a:ext>
              </a:extLst>
            </p:cNvPr>
            <p:cNvCxnSpPr>
              <a:cxnSpLocks/>
            </p:cNvCxnSpPr>
            <p:nvPr/>
          </p:nvCxnSpPr>
          <p:spPr>
            <a:xfrm flipH="1">
              <a:off x="2657510" y="3059445"/>
              <a:ext cx="947627" cy="0"/>
            </a:xfrm>
            <a:prstGeom prst="line">
              <a:avLst/>
            </a:prstGeom>
            <a:grp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 name="Group 5">
            <a:extLst>
              <a:ext uri="{FF2B5EF4-FFF2-40B4-BE49-F238E27FC236}">
                <a16:creationId xmlns:a16="http://schemas.microsoft.com/office/drawing/2014/main" id="{675292F0-9977-DA51-46FC-2FDD6AD48F71}"/>
              </a:ext>
            </a:extLst>
          </p:cNvPr>
          <p:cNvGrpSpPr/>
          <p:nvPr/>
        </p:nvGrpSpPr>
        <p:grpSpPr>
          <a:xfrm>
            <a:off x="3312416" y="2480389"/>
            <a:ext cx="1143000" cy="1659621"/>
            <a:chOff x="3948806" y="2155456"/>
            <a:chExt cx="1424406" cy="1451927"/>
          </a:xfrm>
          <a:noFill/>
        </p:grpSpPr>
        <p:sp>
          <p:nvSpPr>
            <p:cNvPr id="23" name="Rounded Rectangle 11">
              <a:extLst>
                <a:ext uri="{FF2B5EF4-FFF2-40B4-BE49-F238E27FC236}">
                  <a16:creationId xmlns:a16="http://schemas.microsoft.com/office/drawing/2014/main" id="{60F01BCB-4B0E-1FB5-E82F-20F96B3283C4}"/>
                </a:ext>
                <a:ext uri="{C183D7F6-B498-43B3-948B-1728B52AA6E4}">
                  <adec:decorative xmlns:adec="http://schemas.microsoft.com/office/drawing/2017/decorative" val="1"/>
                </a:ext>
              </a:extLst>
            </p:cNvPr>
            <p:cNvSpPr/>
            <p:nvPr/>
          </p:nvSpPr>
          <p:spPr bwMode="auto">
            <a:xfrm>
              <a:off x="3950746" y="2155456"/>
              <a:ext cx="1420527" cy="1451927"/>
            </a:xfrm>
            <a:prstGeom prst="roundRect">
              <a:avLst>
                <a:gd name="adj" fmla="val 5687"/>
              </a:avLst>
            </a:prstGeom>
            <a:grp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a:ea typeface="+mn-ea"/>
                <a:cs typeface="Segoe UI" panose="020B0502040204020203" pitchFamily="34" charset="0"/>
              </a:endParaRPr>
            </a:p>
          </p:txBody>
        </p:sp>
        <p:sp>
          <p:nvSpPr>
            <p:cNvPr id="101" name="TextBox 100">
              <a:extLst>
                <a:ext uri="{FF2B5EF4-FFF2-40B4-BE49-F238E27FC236}">
                  <a16:creationId xmlns:a16="http://schemas.microsoft.com/office/drawing/2014/main" id="{C2BD5093-C32F-1FAC-1B15-2636F82A3070}"/>
                </a:ext>
                <a:ext uri="{C183D7F6-B498-43B3-948B-1728B52AA6E4}">
                  <adec:decorative xmlns:adec="http://schemas.microsoft.com/office/drawing/2017/decorative" val="0"/>
                </a:ext>
              </a:extLst>
            </p:cNvPr>
            <p:cNvSpPr txBox="1"/>
            <p:nvPr/>
          </p:nvSpPr>
          <p:spPr>
            <a:xfrm>
              <a:off x="3948806" y="2255285"/>
              <a:ext cx="1424406" cy="261610"/>
            </a:xfrm>
            <a:prstGeom prst="rect">
              <a:avLst/>
            </a:prstGeom>
            <a:grp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A6BBA"/>
                  </a:solidFill>
                  <a:effectLst/>
                  <a:uLnTx/>
                  <a:uFillTx/>
                  <a:latin typeface="Segoe UI Semibold"/>
                  <a:ea typeface="+mn-ea"/>
                  <a:cs typeface="+mn-cs"/>
                </a:rPr>
                <a:t>Enrichments</a:t>
              </a:r>
              <a:endParaRPr kumimoji="0" lang="en-US" sz="1200" b="0" i="0" u="none" strike="noStrike" kern="1200" cap="none" spc="0" normalizeH="0" baseline="0" noProof="0">
                <a:ln>
                  <a:noFill/>
                </a:ln>
                <a:solidFill>
                  <a:srgbClr val="0A6BBA"/>
                </a:solidFill>
                <a:effectLst/>
                <a:uLnTx/>
                <a:uFillTx/>
                <a:latin typeface="Segoe UI Semibold"/>
                <a:ea typeface="+mn-ea"/>
                <a:cs typeface="+mn-cs"/>
              </a:endParaRPr>
            </a:p>
          </p:txBody>
        </p:sp>
        <p:sp>
          <p:nvSpPr>
            <p:cNvPr id="102" name="TextBox 101">
              <a:extLst>
                <a:ext uri="{FF2B5EF4-FFF2-40B4-BE49-F238E27FC236}">
                  <a16:creationId xmlns:a16="http://schemas.microsoft.com/office/drawing/2014/main" id="{5BEED86E-CC39-AAAB-C489-A564CBAE09D5}"/>
                </a:ext>
                <a:ext uri="{C183D7F6-B498-43B3-948B-1728B52AA6E4}">
                  <adec:decorative xmlns:adec="http://schemas.microsoft.com/office/drawing/2017/decorative" val="0"/>
                </a:ext>
              </a:extLst>
            </p:cNvPr>
            <p:cNvSpPr txBox="1"/>
            <p:nvPr/>
          </p:nvSpPr>
          <p:spPr>
            <a:xfrm>
              <a:off x="3976003" y="2566646"/>
              <a:ext cx="1370012" cy="861774"/>
            </a:xfrm>
            <a:prstGeom prst="rect">
              <a:avLst/>
            </a:prstGeom>
            <a:grp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Speaker recognition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Layout and structure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Face grouping</a:t>
              </a:r>
            </a:p>
          </p:txBody>
        </p:sp>
        <p:cxnSp>
          <p:nvCxnSpPr>
            <p:cNvPr id="105" name="Straight Connector 104">
              <a:extLst>
                <a:ext uri="{FF2B5EF4-FFF2-40B4-BE49-F238E27FC236}">
                  <a16:creationId xmlns:a16="http://schemas.microsoft.com/office/drawing/2014/main" id="{6F1F8FD1-CBB1-CEFF-A3E4-7A0CBF746A6C}"/>
                </a:ext>
                <a:ext uri="{C183D7F6-B498-43B3-948B-1728B52AA6E4}">
                  <adec:decorative xmlns:adec="http://schemas.microsoft.com/office/drawing/2017/decorative" val="1"/>
                </a:ext>
              </a:extLst>
            </p:cNvPr>
            <p:cNvCxnSpPr>
              <a:cxnSpLocks/>
            </p:cNvCxnSpPr>
            <p:nvPr/>
          </p:nvCxnSpPr>
          <p:spPr>
            <a:xfrm flipH="1">
              <a:off x="4187196" y="2931372"/>
              <a:ext cx="947628" cy="0"/>
            </a:xfrm>
            <a:prstGeom prst="line">
              <a:avLst/>
            </a:prstGeom>
            <a:grp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6" name="Straight Connector 105">
              <a:extLst>
                <a:ext uri="{FF2B5EF4-FFF2-40B4-BE49-F238E27FC236}">
                  <a16:creationId xmlns:a16="http://schemas.microsoft.com/office/drawing/2014/main" id="{1148BB20-043A-BE62-8826-1EA6585DE4D5}"/>
                </a:ext>
                <a:ext uri="{C183D7F6-B498-43B3-948B-1728B52AA6E4}">
                  <adec:decorative xmlns:adec="http://schemas.microsoft.com/office/drawing/2017/decorative" val="1"/>
                </a:ext>
              </a:extLst>
            </p:cNvPr>
            <p:cNvCxnSpPr>
              <a:cxnSpLocks/>
            </p:cNvCxnSpPr>
            <p:nvPr/>
          </p:nvCxnSpPr>
          <p:spPr>
            <a:xfrm flipH="1">
              <a:off x="4187196" y="3352174"/>
              <a:ext cx="947628" cy="0"/>
            </a:xfrm>
            <a:prstGeom prst="line">
              <a:avLst/>
            </a:prstGeom>
            <a:grp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7" name="TextBox 116">
            <a:extLst>
              <a:ext uri="{FF2B5EF4-FFF2-40B4-BE49-F238E27FC236}">
                <a16:creationId xmlns:a16="http://schemas.microsoft.com/office/drawing/2014/main" id="{505BE5C3-272B-B860-6D39-2BEDA8970B51}"/>
              </a:ext>
              <a:ext uri="{C183D7F6-B498-43B3-948B-1728B52AA6E4}">
                <adec:decorative xmlns:adec="http://schemas.microsoft.com/office/drawing/2017/decorative" val="0"/>
              </a:ext>
            </a:extLst>
          </p:cNvPr>
          <p:cNvSpPr txBox="1"/>
          <p:nvPr/>
        </p:nvSpPr>
        <p:spPr>
          <a:xfrm>
            <a:off x="4805791" y="2037228"/>
            <a:ext cx="3474640" cy="276999"/>
          </a:xfrm>
          <a:prstGeom prst="rect">
            <a:avLst/>
          </a:prstGeom>
          <a:noFill/>
          <a:effectLst/>
        </p:spPr>
        <p:txBody>
          <a:bodyPr wrap="square" lIns="0" tIns="0" rIns="0" bIns="0" rtlCol="0" anchor="t" anchorCtr="0">
            <a:spAutoFit/>
          </a:bodyPr>
          <a:lstStyle>
            <a:defPPr>
              <a:defRPr lang="en-US"/>
            </a:defPPr>
            <a:lvl1pPr defTabSz="914437" fontAlgn="base">
              <a:spcBef>
                <a:spcPct val="0"/>
              </a:spcBef>
              <a:spcAft>
                <a:spcPts val="1200"/>
              </a:spcAft>
              <a:tabLst>
                <a:tab pos="1371655" algn="l"/>
              </a:tabLst>
              <a:defRPr sz="2400" b="1">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cs typeface="Segoe UI"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37" rtl="0" eaLnBrk="1" fontAlgn="base" latinLnBrk="0" hangingPunct="1">
              <a:lnSpc>
                <a:spcPct val="100000"/>
              </a:lnSpc>
              <a:spcBef>
                <a:spcPct val="0"/>
              </a:spcBef>
              <a:spcAft>
                <a:spcPts val="1200"/>
              </a:spcAft>
              <a:buClrTx/>
              <a:buSzTx/>
              <a:buFontTx/>
              <a:buNone/>
              <a:tabLst>
                <a:tab pos="1371655" algn="l"/>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pitchFamily="34" charset="0"/>
              </a:rPr>
              <a:t>Field Extraction</a:t>
            </a:r>
          </a:p>
        </p:txBody>
      </p:sp>
      <p:grpSp>
        <p:nvGrpSpPr>
          <p:cNvPr id="28" name="Group 27">
            <a:extLst>
              <a:ext uri="{FF2B5EF4-FFF2-40B4-BE49-F238E27FC236}">
                <a16:creationId xmlns:a16="http://schemas.microsoft.com/office/drawing/2014/main" id="{F13DC8FC-91BE-FCA2-F34C-A14D76A0390B}"/>
              </a:ext>
            </a:extLst>
          </p:cNvPr>
          <p:cNvGrpSpPr/>
          <p:nvPr/>
        </p:nvGrpSpPr>
        <p:grpSpPr>
          <a:xfrm>
            <a:off x="4727426" y="2516680"/>
            <a:ext cx="1143000" cy="1608639"/>
            <a:chOff x="5918547" y="2155456"/>
            <a:chExt cx="1420527" cy="1451927"/>
          </a:xfrm>
          <a:noFill/>
        </p:grpSpPr>
        <p:sp>
          <p:nvSpPr>
            <p:cNvPr id="108" name="Rounded Rectangle 11">
              <a:extLst>
                <a:ext uri="{FF2B5EF4-FFF2-40B4-BE49-F238E27FC236}">
                  <a16:creationId xmlns:a16="http://schemas.microsoft.com/office/drawing/2014/main" id="{C873171D-2CBD-EE2D-4062-B805720224F6}"/>
                </a:ext>
                <a:ext uri="{C183D7F6-B498-43B3-948B-1728B52AA6E4}">
                  <adec:decorative xmlns:adec="http://schemas.microsoft.com/office/drawing/2017/decorative" val="1"/>
                </a:ext>
              </a:extLst>
            </p:cNvPr>
            <p:cNvSpPr/>
            <p:nvPr/>
          </p:nvSpPr>
          <p:spPr bwMode="auto">
            <a:xfrm>
              <a:off x="5918547" y="2155456"/>
              <a:ext cx="1420527" cy="1451927"/>
            </a:xfrm>
            <a:prstGeom prst="roundRect">
              <a:avLst>
                <a:gd name="adj" fmla="val 5687"/>
              </a:avLst>
            </a:prstGeom>
            <a:grp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a:ea typeface="+mn-ea"/>
                <a:cs typeface="Segoe UI" panose="020B0502040204020203" pitchFamily="34" charset="0"/>
              </a:endParaRPr>
            </a:p>
          </p:txBody>
        </p:sp>
        <p:sp>
          <p:nvSpPr>
            <p:cNvPr id="110" name="TextBox 109">
              <a:extLst>
                <a:ext uri="{FF2B5EF4-FFF2-40B4-BE49-F238E27FC236}">
                  <a16:creationId xmlns:a16="http://schemas.microsoft.com/office/drawing/2014/main" id="{2FC040E3-9090-7751-25F8-E3369855E3CA}"/>
                </a:ext>
                <a:ext uri="{C183D7F6-B498-43B3-948B-1728B52AA6E4}">
                  <adec:decorative xmlns:adec="http://schemas.microsoft.com/office/drawing/2017/decorative" val="0"/>
                </a:ext>
              </a:extLst>
            </p:cNvPr>
            <p:cNvSpPr txBox="1"/>
            <p:nvPr/>
          </p:nvSpPr>
          <p:spPr>
            <a:xfrm>
              <a:off x="5918547" y="2255285"/>
              <a:ext cx="1420527" cy="261610"/>
            </a:xfrm>
            <a:prstGeom prst="rect">
              <a:avLst/>
            </a:prstGeom>
            <a:grp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C35AF"/>
                  </a:solidFill>
                  <a:effectLst/>
                  <a:uLnTx/>
                  <a:uFillTx/>
                  <a:latin typeface="Segoe UI Semibold"/>
                  <a:ea typeface="+mn-ea"/>
                  <a:cs typeface="+mn-cs"/>
                </a:rPr>
                <a:t>Gen AI</a:t>
              </a:r>
            </a:p>
          </p:txBody>
        </p:sp>
        <p:sp>
          <p:nvSpPr>
            <p:cNvPr id="113" name="TextBox 112">
              <a:extLst>
                <a:ext uri="{FF2B5EF4-FFF2-40B4-BE49-F238E27FC236}">
                  <a16:creationId xmlns:a16="http://schemas.microsoft.com/office/drawing/2014/main" id="{D9BD8962-555B-6B83-AE32-52910F1D0530}"/>
                </a:ext>
                <a:ext uri="{C183D7F6-B498-43B3-948B-1728B52AA6E4}">
                  <adec:decorative xmlns:adec="http://schemas.microsoft.com/office/drawing/2017/decorative" val="0"/>
                </a:ext>
              </a:extLst>
            </p:cNvPr>
            <p:cNvSpPr txBox="1"/>
            <p:nvPr/>
          </p:nvSpPr>
          <p:spPr>
            <a:xfrm>
              <a:off x="5967474" y="2566646"/>
              <a:ext cx="1322672" cy="553998"/>
            </a:xfrm>
            <a:prstGeom prst="rect">
              <a:avLst/>
            </a:prstGeom>
            <a:grp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Context windows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Prompt tuning</a:t>
              </a:r>
            </a:p>
          </p:txBody>
        </p:sp>
        <p:cxnSp>
          <p:nvCxnSpPr>
            <p:cNvPr id="114" name="Straight Connector 113">
              <a:extLst>
                <a:ext uri="{FF2B5EF4-FFF2-40B4-BE49-F238E27FC236}">
                  <a16:creationId xmlns:a16="http://schemas.microsoft.com/office/drawing/2014/main" id="{9E28A65D-1DAC-33C2-FC58-74C056FA0E02}"/>
                </a:ext>
                <a:ext uri="{C183D7F6-B498-43B3-948B-1728B52AA6E4}">
                  <adec:decorative xmlns:adec="http://schemas.microsoft.com/office/drawing/2017/decorative" val="1"/>
                </a:ext>
              </a:extLst>
            </p:cNvPr>
            <p:cNvCxnSpPr>
              <a:cxnSpLocks/>
            </p:cNvCxnSpPr>
            <p:nvPr/>
          </p:nvCxnSpPr>
          <p:spPr>
            <a:xfrm flipH="1">
              <a:off x="6174223" y="2976950"/>
              <a:ext cx="947627" cy="0"/>
            </a:xfrm>
            <a:prstGeom prst="line">
              <a:avLst/>
            </a:prstGeom>
            <a:grp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9" name="Group 28">
            <a:extLst>
              <a:ext uri="{FF2B5EF4-FFF2-40B4-BE49-F238E27FC236}">
                <a16:creationId xmlns:a16="http://schemas.microsoft.com/office/drawing/2014/main" id="{AADB7026-C350-DF78-E38B-45023794D1F9}"/>
              </a:ext>
            </a:extLst>
          </p:cNvPr>
          <p:cNvGrpSpPr/>
          <p:nvPr/>
        </p:nvGrpSpPr>
        <p:grpSpPr>
          <a:xfrm>
            <a:off x="5942590" y="2516680"/>
            <a:ext cx="1143000" cy="1608639"/>
            <a:chOff x="7446758" y="2155456"/>
            <a:chExt cx="1420527" cy="1451927"/>
          </a:xfrm>
          <a:noFill/>
        </p:grpSpPr>
        <p:sp>
          <p:nvSpPr>
            <p:cNvPr id="109" name="Rounded Rectangle 11">
              <a:extLst>
                <a:ext uri="{FF2B5EF4-FFF2-40B4-BE49-F238E27FC236}">
                  <a16:creationId xmlns:a16="http://schemas.microsoft.com/office/drawing/2014/main" id="{CA503E95-6C73-D41F-B827-CD10193A7E7D}"/>
                </a:ext>
                <a:ext uri="{C183D7F6-B498-43B3-948B-1728B52AA6E4}">
                  <adec:decorative xmlns:adec="http://schemas.microsoft.com/office/drawing/2017/decorative" val="1"/>
                </a:ext>
              </a:extLst>
            </p:cNvPr>
            <p:cNvSpPr/>
            <p:nvPr/>
          </p:nvSpPr>
          <p:spPr bwMode="auto">
            <a:xfrm>
              <a:off x="7446758" y="2155456"/>
              <a:ext cx="1420527" cy="1451927"/>
            </a:xfrm>
            <a:prstGeom prst="roundRect">
              <a:avLst>
                <a:gd name="adj" fmla="val 5687"/>
              </a:avLst>
            </a:prstGeom>
            <a:grp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a:ea typeface="+mn-ea"/>
                <a:cs typeface="Segoe UI" panose="020B0502040204020203" pitchFamily="34" charset="0"/>
              </a:endParaRPr>
            </a:p>
          </p:txBody>
        </p:sp>
        <p:sp>
          <p:nvSpPr>
            <p:cNvPr id="111" name="TextBox 110">
              <a:extLst>
                <a:ext uri="{FF2B5EF4-FFF2-40B4-BE49-F238E27FC236}">
                  <a16:creationId xmlns:a16="http://schemas.microsoft.com/office/drawing/2014/main" id="{AC951C1E-F127-D1CA-108F-57F8FE774894}"/>
                </a:ext>
                <a:ext uri="{C183D7F6-B498-43B3-948B-1728B52AA6E4}">
                  <adec:decorative xmlns:adec="http://schemas.microsoft.com/office/drawing/2017/decorative" val="0"/>
                </a:ext>
              </a:extLst>
            </p:cNvPr>
            <p:cNvSpPr txBox="1"/>
            <p:nvPr/>
          </p:nvSpPr>
          <p:spPr>
            <a:xfrm>
              <a:off x="7457447" y="2255285"/>
              <a:ext cx="1399148" cy="236124"/>
            </a:xfrm>
            <a:prstGeom prst="rect">
              <a:avLst/>
            </a:prstGeom>
            <a:grpFill/>
            <a:ln>
              <a:noFill/>
            </a:ln>
          </p:spPr>
          <p:txBody>
            <a:bodyPr wrap="square" lIns="0" r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AC35AF"/>
                  </a:solidFill>
                  <a:effectLst/>
                  <a:uLnTx/>
                  <a:uFillTx/>
                  <a:latin typeface="Segoe UI Semibold"/>
                  <a:ea typeface="+mn-ea"/>
                  <a:cs typeface="+mn-cs"/>
                </a:rPr>
                <a:t>Postprocessing</a:t>
              </a:r>
            </a:p>
          </p:txBody>
        </p:sp>
        <p:sp>
          <p:nvSpPr>
            <p:cNvPr id="112" name="TextBox 111">
              <a:extLst>
                <a:ext uri="{FF2B5EF4-FFF2-40B4-BE49-F238E27FC236}">
                  <a16:creationId xmlns:a16="http://schemas.microsoft.com/office/drawing/2014/main" id="{374DAF73-0571-E110-825F-BC28FA875989}"/>
                </a:ext>
                <a:ext uri="{C183D7F6-B498-43B3-948B-1728B52AA6E4}">
                  <adec:decorative xmlns:adec="http://schemas.microsoft.com/office/drawing/2017/decorative" val="0"/>
                </a:ext>
              </a:extLst>
            </p:cNvPr>
            <p:cNvSpPr txBox="1"/>
            <p:nvPr/>
          </p:nvSpPr>
          <p:spPr>
            <a:xfrm>
              <a:off x="7472015" y="2566646"/>
              <a:ext cx="1370012" cy="861774"/>
            </a:xfrm>
            <a:prstGeom prst="rect">
              <a:avLst/>
            </a:prstGeom>
            <a:grp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Confidence scores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Grounding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Normalization</a:t>
              </a:r>
            </a:p>
          </p:txBody>
        </p:sp>
        <p:cxnSp>
          <p:nvCxnSpPr>
            <p:cNvPr id="115" name="Straight Connector 114">
              <a:extLst>
                <a:ext uri="{FF2B5EF4-FFF2-40B4-BE49-F238E27FC236}">
                  <a16:creationId xmlns:a16="http://schemas.microsoft.com/office/drawing/2014/main" id="{B576CDF3-2474-BD2B-2768-38298426EF11}"/>
                </a:ext>
                <a:ext uri="{C183D7F6-B498-43B3-948B-1728B52AA6E4}">
                  <adec:decorative xmlns:adec="http://schemas.microsoft.com/office/drawing/2017/decorative" val="1"/>
                </a:ext>
              </a:extLst>
            </p:cNvPr>
            <p:cNvCxnSpPr>
              <a:cxnSpLocks/>
            </p:cNvCxnSpPr>
            <p:nvPr/>
          </p:nvCxnSpPr>
          <p:spPr>
            <a:xfrm flipH="1">
              <a:off x="7683208" y="2989559"/>
              <a:ext cx="947627" cy="0"/>
            </a:xfrm>
            <a:prstGeom prst="line">
              <a:avLst/>
            </a:prstGeom>
            <a:grp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6" name="Straight Connector 115">
              <a:extLst>
                <a:ext uri="{FF2B5EF4-FFF2-40B4-BE49-F238E27FC236}">
                  <a16:creationId xmlns:a16="http://schemas.microsoft.com/office/drawing/2014/main" id="{D084951A-C670-7965-4498-714B0C59DC98}"/>
                </a:ext>
                <a:ext uri="{C183D7F6-B498-43B3-948B-1728B52AA6E4}">
                  <adec:decorative xmlns:adec="http://schemas.microsoft.com/office/drawing/2017/decorative" val="1"/>
                </a:ext>
              </a:extLst>
            </p:cNvPr>
            <p:cNvCxnSpPr>
              <a:cxnSpLocks/>
            </p:cNvCxnSpPr>
            <p:nvPr/>
          </p:nvCxnSpPr>
          <p:spPr>
            <a:xfrm flipH="1">
              <a:off x="7683208" y="3273663"/>
              <a:ext cx="947627" cy="0"/>
            </a:xfrm>
            <a:prstGeom prst="line">
              <a:avLst/>
            </a:prstGeom>
            <a:grp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6" name="TextBox 65">
            <a:extLst>
              <a:ext uri="{FF2B5EF4-FFF2-40B4-BE49-F238E27FC236}">
                <a16:creationId xmlns:a16="http://schemas.microsoft.com/office/drawing/2014/main" id="{DAE389F4-0394-ED1C-C080-ACA4C1FF757A}"/>
              </a:ext>
              <a:ext uri="{C183D7F6-B498-43B3-948B-1728B52AA6E4}">
                <adec:decorative xmlns:adec="http://schemas.microsoft.com/office/drawing/2017/decorative" val="0"/>
              </a:ext>
            </a:extLst>
          </p:cNvPr>
          <p:cNvSpPr txBox="1"/>
          <p:nvPr/>
        </p:nvSpPr>
        <p:spPr>
          <a:xfrm>
            <a:off x="8652653" y="1626801"/>
            <a:ext cx="2109549"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742">
              <a:lnSpc>
                <a:spcPct val="100000"/>
              </a:lnSpc>
              <a:spcBef>
                <a:spcPct val="0"/>
              </a:spcBef>
              <a:buNone/>
              <a:defRPr lang="en-US" sz="3600" b="0" cap="none" spc="-50" baseline="0" dirty="0" smtClean="0">
                <a:ln w="3175">
                  <a:noFill/>
                </a:ln>
                <a:effectLst/>
                <a:latin typeface="+mj-lt"/>
                <a:cs typeface="Segoe UI"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Output</a:t>
            </a:r>
          </a:p>
        </p:txBody>
      </p:sp>
      <p:pic>
        <p:nvPicPr>
          <p:cNvPr id="122" name="Graphic 121">
            <a:extLst>
              <a:ext uri="{FF2B5EF4-FFF2-40B4-BE49-F238E27FC236}">
                <a16:creationId xmlns:a16="http://schemas.microsoft.com/office/drawing/2014/main" id="{780722C9-C5EC-94C5-29CA-AF3D18C2CE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2136" y="3826299"/>
            <a:ext cx="393902" cy="393902"/>
          </a:xfrm>
          <a:prstGeom prst="rect">
            <a:avLst/>
          </a:prstGeom>
          <a:effectLst/>
        </p:spPr>
      </p:pic>
      <p:grpSp>
        <p:nvGrpSpPr>
          <p:cNvPr id="31" name="Group 30">
            <a:extLst>
              <a:ext uri="{FF2B5EF4-FFF2-40B4-BE49-F238E27FC236}">
                <a16:creationId xmlns:a16="http://schemas.microsoft.com/office/drawing/2014/main" id="{C5274755-2435-FA51-7B5A-091916394CCE}"/>
              </a:ext>
            </a:extLst>
          </p:cNvPr>
          <p:cNvGrpSpPr/>
          <p:nvPr/>
        </p:nvGrpSpPr>
        <p:grpSpPr>
          <a:xfrm>
            <a:off x="11218132" y="1393854"/>
            <a:ext cx="824265" cy="4139194"/>
            <a:chOff x="11227771" y="1434164"/>
            <a:chExt cx="824265" cy="4139194"/>
          </a:xfrm>
        </p:grpSpPr>
        <p:pic>
          <p:nvPicPr>
            <p:cNvPr id="76" name="Graphic 75">
              <a:extLst>
                <a:ext uri="{FF2B5EF4-FFF2-40B4-BE49-F238E27FC236}">
                  <a16:creationId xmlns:a16="http://schemas.microsoft.com/office/drawing/2014/main" id="{8EE0DCAD-A382-8BAE-4B7E-CB4D17D3546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41522" y="1434164"/>
              <a:ext cx="384830" cy="384830"/>
            </a:xfrm>
            <a:prstGeom prst="rect">
              <a:avLst/>
            </a:prstGeom>
          </p:spPr>
        </p:pic>
        <p:sp>
          <p:nvSpPr>
            <p:cNvPr id="79" name="TextBox 78">
              <a:extLst>
                <a:ext uri="{FF2B5EF4-FFF2-40B4-BE49-F238E27FC236}">
                  <a16:creationId xmlns:a16="http://schemas.microsoft.com/office/drawing/2014/main" id="{6323F200-6DCD-BB3B-4584-2972197F0063}"/>
                </a:ext>
                <a:ext uri="{C183D7F6-B498-43B3-948B-1728B52AA6E4}">
                  <adec:decorative xmlns:adec="http://schemas.microsoft.com/office/drawing/2017/decorative" val="0"/>
                </a:ext>
              </a:extLst>
            </p:cNvPr>
            <p:cNvSpPr txBox="1"/>
            <p:nvPr/>
          </p:nvSpPr>
          <p:spPr>
            <a:xfrm>
              <a:off x="11333214" y="1784025"/>
              <a:ext cx="601447"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Search</a:t>
              </a:r>
            </a:p>
          </p:txBody>
        </p:sp>
        <p:pic>
          <p:nvPicPr>
            <p:cNvPr id="74" name="Graphic 73">
              <a:extLst>
                <a:ext uri="{FF2B5EF4-FFF2-40B4-BE49-F238E27FC236}">
                  <a16:creationId xmlns:a16="http://schemas.microsoft.com/office/drawing/2014/main" id="{2CD49995-0375-1B69-CC69-E47A6A9AAD2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47488" y="2705482"/>
              <a:ext cx="384830" cy="384830"/>
            </a:xfrm>
            <a:prstGeom prst="rect">
              <a:avLst/>
            </a:prstGeom>
          </p:spPr>
        </p:pic>
        <p:sp>
          <p:nvSpPr>
            <p:cNvPr id="80" name="TextBox 79">
              <a:extLst>
                <a:ext uri="{FF2B5EF4-FFF2-40B4-BE49-F238E27FC236}">
                  <a16:creationId xmlns:a16="http://schemas.microsoft.com/office/drawing/2014/main" id="{1636DD7A-5788-3C01-5FBB-4B1536F8C4C6}"/>
                </a:ext>
                <a:ext uri="{C183D7F6-B498-43B3-948B-1728B52AA6E4}">
                  <adec:decorative xmlns:adec="http://schemas.microsoft.com/office/drawing/2017/decorative" val="0"/>
                </a:ext>
              </a:extLst>
            </p:cNvPr>
            <p:cNvSpPr txBox="1"/>
            <p:nvPr/>
          </p:nvSpPr>
          <p:spPr>
            <a:xfrm>
              <a:off x="11227771" y="3098218"/>
              <a:ext cx="824265"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Databases</a:t>
              </a:r>
            </a:p>
          </p:txBody>
        </p:sp>
        <p:pic>
          <p:nvPicPr>
            <p:cNvPr id="75" name="Picture 2">
              <a:extLst>
                <a:ext uri="{FF2B5EF4-FFF2-40B4-BE49-F238E27FC236}">
                  <a16:creationId xmlns:a16="http://schemas.microsoft.com/office/drawing/2014/main" id="{A08F3229-848E-B270-5683-076FEA7AF4F1}"/>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53454" y="3457459"/>
              <a:ext cx="372898" cy="372898"/>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C6D7AE3E-98E1-AD87-A6E9-7F9F29AED50C}"/>
                </a:ext>
                <a:ext uri="{C183D7F6-B498-43B3-948B-1728B52AA6E4}">
                  <adec:decorative xmlns:adec="http://schemas.microsoft.com/office/drawing/2017/decorative" val="0"/>
                </a:ext>
              </a:extLst>
            </p:cNvPr>
            <p:cNvSpPr txBox="1"/>
            <p:nvPr/>
          </p:nvSpPr>
          <p:spPr>
            <a:xfrm>
              <a:off x="11291891" y="3860496"/>
              <a:ext cx="696024"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Copilots</a:t>
              </a:r>
            </a:p>
          </p:txBody>
        </p:sp>
        <p:pic>
          <p:nvPicPr>
            <p:cNvPr id="77" name="Graphic 76">
              <a:extLst>
                <a:ext uri="{FF2B5EF4-FFF2-40B4-BE49-F238E27FC236}">
                  <a16:creationId xmlns:a16="http://schemas.microsoft.com/office/drawing/2014/main" id="{C335FAC0-B996-0F80-22CB-60395F98E42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61978" y="4224481"/>
              <a:ext cx="355850" cy="355850"/>
            </a:xfrm>
            <a:prstGeom prst="rect">
              <a:avLst/>
            </a:prstGeom>
          </p:spPr>
        </p:pic>
        <p:sp>
          <p:nvSpPr>
            <p:cNvPr id="82" name="TextBox 81">
              <a:extLst>
                <a:ext uri="{FF2B5EF4-FFF2-40B4-BE49-F238E27FC236}">
                  <a16:creationId xmlns:a16="http://schemas.microsoft.com/office/drawing/2014/main" id="{620C209B-1A4C-8027-8CB6-B2D82A721CB0}"/>
                </a:ext>
                <a:ext uri="{C183D7F6-B498-43B3-948B-1728B52AA6E4}">
                  <adec:decorative xmlns:adec="http://schemas.microsoft.com/office/drawing/2017/decorative" val="0"/>
                </a:ext>
              </a:extLst>
            </p:cNvPr>
            <p:cNvSpPr txBox="1"/>
            <p:nvPr/>
          </p:nvSpPr>
          <p:spPr>
            <a:xfrm>
              <a:off x="11388873" y="4580331"/>
              <a:ext cx="502061"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Apps</a:t>
              </a:r>
            </a:p>
          </p:txBody>
        </p:sp>
        <p:pic>
          <p:nvPicPr>
            <p:cNvPr id="78" name="Graphic 77">
              <a:extLst>
                <a:ext uri="{FF2B5EF4-FFF2-40B4-BE49-F238E27FC236}">
                  <a16:creationId xmlns:a16="http://schemas.microsoft.com/office/drawing/2014/main" id="{7B434056-9360-D63C-E00C-C454B672970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453230" y="4945174"/>
              <a:ext cx="384830" cy="384830"/>
            </a:xfrm>
            <a:prstGeom prst="rect">
              <a:avLst/>
            </a:prstGeom>
          </p:spPr>
        </p:pic>
        <p:sp>
          <p:nvSpPr>
            <p:cNvPr id="83" name="TextBox 82">
              <a:extLst>
                <a:ext uri="{FF2B5EF4-FFF2-40B4-BE49-F238E27FC236}">
                  <a16:creationId xmlns:a16="http://schemas.microsoft.com/office/drawing/2014/main" id="{CFBC9EE2-4CB6-6A35-D237-B8B415163811}"/>
                </a:ext>
                <a:ext uri="{C183D7F6-B498-43B3-948B-1728B52AA6E4}">
                  <adec:decorative xmlns:adec="http://schemas.microsoft.com/office/drawing/2017/decorative" val="0"/>
                </a:ext>
              </a:extLst>
            </p:cNvPr>
            <p:cNvSpPr txBox="1"/>
            <p:nvPr/>
          </p:nvSpPr>
          <p:spPr>
            <a:xfrm>
              <a:off x="11366562" y="5311748"/>
              <a:ext cx="558166"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Fabric</a:t>
              </a:r>
            </a:p>
          </p:txBody>
        </p:sp>
        <p:pic>
          <p:nvPicPr>
            <p:cNvPr id="3" name="Picture 2">
              <a:extLst>
                <a:ext uri="{FF2B5EF4-FFF2-40B4-BE49-F238E27FC236}">
                  <a16:creationId xmlns:a16="http://schemas.microsoft.com/office/drawing/2014/main" id="{C2A3C500-8635-962D-D40B-326D5493DDB6}"/>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1421019" y="1992686"/>
              <a:ext cx="457200" cy="457200"/>
            </a:xfrm>
            <a:prstGeom prst="rect">
              <a:avLst/>
            </a:prstGeom>
          </p:spPr>
        </p:pic>
        <p:sp>
          <p:nvSpPr>
            <p:cNvPr id="4" name="TextBox 3">
              <a:extLst>
                <a:ext uri="{FF2B5EF4-FFF2-40B4-BE49-F238E27FC236}">
                  <a16:creationId xmlns:a16="http://schemas.microsoft.com/office/drawing/2014/main" id="{568FD6CC-7ECB-1C95-4148-3F10BA7CB21D}"/>
                </a:ext>
                <a:ext uri="{C183D7F6-B498-43B3-948B-1728B52AA6E4}">
                  <adec:decorative xmlns:adec="http://schemas.microsoft.com/office/drawing/2017/decorative" val="0"/>
                </a:ext>
              </a:extLst>
            </p:cNvPr>
            <p:cNvSpPr txBox="1"/>
            <p:nvPr/>
          </p:nvSpPr>
          <p:spPr>
            <a:xfrm>
              <a:off x="11342364" y="2440409"/>
              <a:ext cx="620683"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Agents</a:t>
              </a:r>
            </a:p>
          </p:txBody>
        </p:sp>
      </p:grpSp>
      <p:sp>
        <p:nvSpPr>
          <p:cNvPr id="33" name="!!container">
            <a:extLst>
              <a:ext uri="{FF2B5EF4-FFF2-40B4-BE49-F238E27FC236}">
                <a16:creationId xmlns:a16="http://schemas.microsoft.com/office/drawing/2014/main" id="{77C8377C-AD4E-945C-34F9-024D3279AE98}"/>
              </a:ext>
              <a:ext uri="{C183D7F6-B498-43B3-948B-1728B52AA6E4}">
                <adec:decorative xmlns:adec="http://schemas.microsoft.com/office/drawing/2017/decorative" val="1"/>
              </a:ext>
            </a:extLst>
          </p:cNvPr>
          <p:cNvSpPr>
            <a:spLocks/>
          </p:cNvSpPr>
          <p:nvPr/>
        </p:nvSpPr>
        <p:spPr bwMode="auto">
          <a:xfrm>
            <a:off x="8652654" y="1935018"/>
            <a:ext cx="2109548" cy="2605003"/>
          </a:xfrm>
          <a:prstGeom prst="roundRect">
            <a:avLst>
              <a:gd name="adj" fmla="val 7916"/>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a:ea typeface="+mn-ea"/>
              <a:cs typeface="+mn-cs"/>
            </a:endParaRPr>
          </a:p>
        </p:txBody>
      </p:sp>
      <p:sp>
        <p:nvSpPr>
          <p:cNvPr id="90" name="Rectangle: Rounded Corners 24">
            <a:extLst>
              <a:ext uri="{FF2B5EF4-FFF2-40B4-BE49-F238E27FC236}">
                <a16:creationId xmlns:a16="http://schemas.microsoft.com/office/drawing/2014/main" id="{7A9E63E3-FAA8-A7A5-AA33-EF9708397F85}"/>
              </a:ext>
              <a:ext uri="{C183D7F6-B498-43B3-948B-1728B52AA6E4}">
                <adec:decorative xmlns:adec="http://schemas.microsoft.com/office/drawing/2017/decorative" val="0"/>
              </a:ext>
            </a:extLst>
          </p:cNvPr>
          <p:cNvSpPr/>
          <p:nvPr/>
        </p:nvSpPr>
        <p:spPr bwMode="auto">
          <a:xfrm>
            <a:off x="376387" y="2349358"/>
            <a:ext cx="1046784" cy="302752"/>
          </a:xfrm>
          <a:prstGeom prst="roundRect">
            <a:avLst>
              <a:gd name="adj" fmla="val 36259"/>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437"/>
            <a:r>
              <a:rPr lang="en-CA" sz="1200">
                <a:solidFill>
                  <a:srgbClr val="FFFFFF"/>
                </a:solidFill>
                <a:latin typeface="Segoe UI"/>
              </a:rPr>
              <a:t>Documents</a:t>
            </a:r>
          </a:p>
        </p:txBody>
      </p:sp>
      <p:sp>
        <p:nvSpPr>
          <p:cNvPr id="91" name="Rectangle: Rounded Corners 24">
            <a:extLst>
              <a:ext uri="{FF2B5EF4-FFF2-40B4-BE49-F238E27FC236}">
                <a16:creationId xmlns:a16="http://schemas.microsoft.com/office/drawing/2014/main" id="{BA9796A6-DE79-AEF2-FF71-B55112526D7B}"/>
              </a:ext>
              <a:ext uri="{C183D7F6-B498-43B3-948B-1728B52AA6E4}">
                <adec:decorative xmlns:adec="http://schemas.microsoft.com/office/drawing/2017/decorative" val="0"/>
              </a:ext>
            </a:extLst>
          </p:cNvPr>
          <p:cNvSpPr/>
          <p:nvPr/>
        </p:nvSpPr>
        <p:spPr bwMode="auto">
          <a:xfrm>
            <a:off x="379670" y="2892854"/>
            <a:ext cx="1040220" cy="302752"/>
          </a:xfrm>
          <a:prstGeom prst="roundRect">
            <a:avLst>
              <a:gd name="adj" fmla="val 36259"/>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437"/>
            <a:r>
              <a:rPr lang="en-CA" sz="1200">
                <a:solidFill>
                  <a:srgbClr val="FFFFFF"/>
                </a:solidFill>
                <a:latin typeface="Segoe UI"/>
              </a:rPr>
              <a:t>Image</a:t>
            </a:r>
          </a:p>
        </p:txBody>
      </p:sp>
      <p:sp>
        <p:nvSpPr>
          <p:cNvPr id="92" name="Rectangle: Rounded Corners 24">
            <a:extLst>
              <a:ext uri="{FF2B5EF4-FFF2-40B4-BE49-F238E27FC236}">
                <a16:creationId xmlns:a16="http://schemas.microsoft.com/office/drawing/2014/main" id="{AAD56B6C-A522-B5D4-2075-96434CFD451E}"/>
              </a:ext>
              <a:ext uri="{C183D7F6-B498-43B3-948B-1728B52AA6E4}">
                <adec:decorative xmlns:adec="http://schemas.microsoft.com/office/drawing/2017/decorative" val="0"/>
              </a:ext>
            </a:extLst>
          </p:cNvPr>
          <p:cNvSpPr/>
          <p:nvPr/>
        </p:nvSpPr>
        <p:spPr bwMode="auto">
          <a:xfrm>
            <a:off x="398297" y="3436350"/>
            <a:ext cx="1002960" cy="302752"/>
          </a:xfrm>
          <a:prstGeom prst="roundRect">
            <a:avLst>
              <a:gd name="adj" fmla="val 36259"/>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437"/>
            <a:r>
              <a:rPr lang="en-CA" sz="1200">
                <a:solidFill>
                  <a:srgbClr val="FFFFFF"/>
                </a:solidFill>
                <a:latin typeface="Segoe UI"/>
              </a:rPr>
              <a:t>Video</a:t>
            </a:r>
          </a:p>
        </p:txBody>
      </p:sp>
      <p:sp>
        <p:nvSpPr>
          <p:cNvPr id="93" name="Rectangle: Rounded Corners 92">
            <a:extLst>
              <a:ext uri="{FF2B5EF4-FFF2-40B4-BE49-F238E27FC236}">
                <a16:creationId xmlns:a16="http://schemas.microsoft.com/office/drawing/2014/main" id="{362D45F1-3AEF-DAB6-F40F-5E292777B738}"/>
              </a:ext>
              <a:ext uri="{C183D7F6-B498-43B3-948B-1728B52AA6E4}">
                <adec:decorative xmlns:adec="http://schemas.microsoft.com/office/drawing/2017/decorative" val="0"/>
              </a:ext>
            </a:extLst>
          </p:cNvPr>
          <p:cNvSpPr/>
          <p:nvPr/>
        </p:nvSpPr>
        <p:spPr bwMode="auto">
          <a:xfrm>
            <a:off x="390104" y="3977018"/>
            <a:ext cx="1019346" cy="302752"/>
          </a:xfrm>
          <a:prstGeom prst="roundRect">
            <a:avLst>
              <a:gd name="adj" fmla="val 36259"/>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437"/>
            <a:r>
              <a:rPr lang="en-CA" sz="1200">
                <a:solidFill>
                  <a:srgbClr val="FFFFFF"/>
                </a:solidFill>
                <a:latin typeface="Segoe UI"/>
              </a:rPr>
              <a:t>Audio</a:t>
            </a:r>
          </a:p>
        </p:txBody>
      </p:sp>
      <p:grpSp>
        <p:nvGrpSpPr>
          <p:cNvPr id="45" name="Group 44">
            <a:extLst>
              <a:ext uri="{FF2B5EF4-FFF2-40B4-BE49-F238E27FC236}">
                <a16:creationId xmlns:a16="http://schemas.microsoft.com/office/drawing/2014/main" id="{44D938A0-7077-B9B9-F56E-4589152208B3}"/>
              </a:ext>
            </a:extLst>
          </p:cNvPr>
          <p:cNvGrpSpPr/>
          <p:nvPr/>
        </p:nvGrpSpPr>
        <p:grpSpPr>
          <a:xfrm>
            <a:off x="9137809" y="2248592"/>
            <a:ext cx="1139239" cy="1566371"/>
            <a:chOff x="9074269" y="2248592"/>
            <a:chExt cx="1139239" cy="1566371"/>
          </a:xfrm>
        </p:grpSpPr>
        <p:sp>
          <p:nvSpPr>
            <p:cNvPr id="120" name="TextBox 119">
              <a:extLst>
                <a:ext uri="{FF2B5EF4-FFF2-40B4-BE49-F238E27FC236}">
                  <a16:creationId xmlns:a16="http://schemas.microsoft.com/office/drawing/2014/main" id="{986ABF49-3AFD-E54F-2B3A-8D1DA9C62DF1}"/>
                </a:ext>
                <a:ext uri="{C183D7F6-B498-43B3-948B-1728B52AA6E4}">
                  <adec:decorative xmlns:adec="http://schemas.microsoft.com/office/drawing/2017/decorative" val="0"/>
                </a:ext>
              </a:extLst>
            </p:cNvPr>
            <p:cNvSpPr txBox="1"/>
            <p:nvPr/>
          </p:nvSpPr>
          <p:spPr>
            <a:xfrm>
              <a:off x="9168329" y="3353298"/>
              <a:ext cx="957955" cy="461665"/>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Structured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output</a:t>
              </a:r>
            </a:p>
          </p:txBody>
        </p:sp>
        <p:pic>
          <p:nvPicPr>
            <p:cNvPr id="7170" name="Picture 2" descr="Data, structured, structured data, structured system, data architecture icon - Download on ...">
              <a:extLst>
                <a:ext uri="{FF2B5EF4-FFF2-40B4-BE49-F238E27FC236}">
                  <a16:creationId xmlns:a16="http://schemas.microsoft.com/office/drawing/2014/main" id="{995DFD2D-ADD8-5CA7-4E14-A2C4DAFE7D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74269" y="2248592"/>
              <a:ext cx="1139239" cy="1139238"/>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TextBox 52">
            <a:extLst>
              <a:ext uri="{FF2B5EF4-FFF2-40B4-BE49-F238E27FC236}">
                <a16:creationId xmlns:a16="http://schemas.microsoft.com/office/drawing/2014/main" id="{86506662-66C2-0F0C-EEB0-09ADF71041BB}"/>
              </a:ext>
            </a:extLst>
          </p:cNvPr>
          <p:cNvSpPr txBox="1"/>
          <p:nvPr/>
        </p:nvSpPr>
        <p:spPr>
          <a:xfrm>
            <a:off x="8706062" y="3955344"/>
            <a:ext cx="200273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24242"/>
                </a:solidFill>
                <a:effectLst/>
                <a:uLnTx/>
                <a:uFillTx/>
                <a:latin typeface="Segoe Sans"/>
                <a:ea typeface="+mn-ea"/>
                <a:cs typeface="+mn-cs"/>
              </a:rPr>
              <a:t>Markdown or JSON schema</a:t>
            </a:r>
            <a:endParaRPr kumimoji="0" lang="en-US" sz="1200" b="0" i="0" u="none" strike="noStrike" kern="1200" cap="none" spc="0" normalizeH="0" baseline="0" noProof="0">
              <a:ln>
                <a:noFill/>
              </a:ln>
              <a:solidFill>
                <a:srgbClr val="0A6BBA"/>
              </a:solidFill>
              <a:effectLst/>
              <a:uLnTx/>
              <a:uFillTx/>
              <a:latin typeface="Segoe UI Semibold"/>
              <a:ea typeface="+mn-ea"/>
              <a:cs typeface="+mn-cs"/>
            </a:endParaRPr>
          </a:p>
        </p:txBody>
      </p:sp>
      <p:sp>
        <p:nvSpPr>
          <p:cNvPr id="7179" name="!!container">
            <a:extLst>
              <a:ext uri="{FF2B5EF4-FFF2-40B4-BE49-F238E27FC236}">
                <a16:creationId xmlns:a16="http://schemas.microsoft.com/office/drawing/2014/main" id="{AA9EC6DA-D821-78BE-AB41-333C4FD99FC3}"/>
              </a:ext>
              <a:ext uri="{C183D7F6-B498-43B3-948B-1728B52AA6E4}">
                <adec:decorative xmlns:adec="http://schemas.microsoft.com/office/drawing/2017/decorative" val="1"/>
              </a:ext>
            </a:extLst>
          </p:cNvPr>
          <p:cNvSpPr>
            <a:spLocks/>
          </p:cNvSpPr>
          <p:nvPr/>
        </p:nvSpPr>
        <p:spPr bwMode="auto">
          <a:xfrm>
            <a:off x="1992267" y="1935019"/>
            <a:ext cx="6438607" cy="2605002"/>
          </a:xfrm>
          <a:prstGeom prst="roundRect">
            <a:avLst>
              <a:gd name="adj" fmla="val 7916"/>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a:ea typeface="+mn-ea"/>
              <a:cs typeface="+mn-cs"/>
            </a:endParaRPr>
          </a:p>
        </p:txBody>
      </p:sp>
      <p:sp>
        <p:nvSpPr>
          <p:cNvPr id="7181" name="TextBox 7180">
            <a:extLst>
              <a:ext uri="{FF2B5EF4-FFF2-40B4-BE49-F238E27FC236}">
                <a16:creationId xmlns:a16="http://schemas.microsoft.com/office/drawing/2014/main" id="{62F16B71-FE48-93EC-E7C9-7AC04010D51F}"/>
              </a:ext>
              <a:ext uri="{C183D7F6-B498-43B3-948B-1728B52AA6E4}">
                <adec:decorative xmlns:adec="http://schemas.microsoft.com/office/drawing/2017/decorative" val="0"/>
              </a:ext>
            </a:extLst>
          </p:cNvPr>
          <p:cNvSpPr txBox="1"/>
          <p:nvPr/>
        </p:nvSpPr>
        <p:spPr>
          <a:xfrm>
            <a:off x="2022397" y="1632785"/>
            <a:ext cx="6013756" cy="276999"/>
          </a:xfrm>
          <a:prstGeom prst="rect">
            <a:avLst/>
          </a:prstGeom>
          <a:noFill/>
          <a:effectLst/>
        </p:spPr>
        <p:txBody>
          <a:bodyPr wrap="square" lIns="0" tIns="0" rIns="0" bIns="0" rtlCol="0" anchor="t" anchorCtr="0">
            <a:spAutoFit/>
          </a:bodyPr>
          <a:lstStyle>
            <a:defPPr>
              <a:defRPr lang="en-US"/>
            </a:defPPr>
            <a:lvl1pPr defTabSz="914437" fontAlgn="base">
              <a:spcBef>
                <a:spcPct val="0"/>
              </a:spcBef>
              <a:spcAft>
                <a:spcPts val="1200"/>
              </a:spcAft>
              <a:tabLst>
                <a:tab pos="1371655" algn="l"/>
              </a:tabLst>
              <a:defRPr sz="2400" b="1">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cs typeface="Segoe UI"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37" rtl="0" eaLnBrk="1" fontAlgn="base" latinLnBrk="0" hangingPunct="1">
              <a:lnSpc>
                <a:spcPct val="100000"/>
              </a:lnSpc>
              <a:spcBef>
                <a:spcPct val="0"/>
              </a:spcBef>
              <a:spcAft>
                <a:spcPts val="1200"/>
              </a:spcAft>
              <a:buClrTx/>
              <a:buSzTx/>
              <a:buFontTx/>
              <a:buNone/>
              <a:tabLst>
                <a:tab pos="1371655" algn="l"/>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pitchFamily="34" charset="0"/>
              </a:rPr>
              <a:t>Analyzers</a:t>
            </a:r>
          </a:p>
        </p:txBody>
      </p:sp>
      <p:grpSp>
        <p:nvGrpSpPr>
          <p:cNvPr id="30" name="Group 29">
            <a:extLst>
              <a:ext uri="{FF2B5EF4-FFF2-40B4-BE49-F238E27FC236}">
                <a16:creationId xmlns:a16="http://schemas.microsoft.com/office/drawing/2014/main" id="{95496F2C-C537-C3E6-A31E-3905534B093A}"/>
              </a:ext>
            </a:extLst>
          </p:cNvPr>
          <p:cNvGrpSpPr/>
          <p:nvPr/>
        </p:nvGrpSpPr>
        <p:grpSpPr>
          <a:xfrm>
            <a:off x="7157754" y="2516680"/>
            <a:ext cx="1143000" cy="1608639"/>
            <a:chOff x="7446758" y="2155456"/>
            <a:chExt cx="1420527" cy="1451927"/>
          </a:xfrm>
          <a:noFill/>
        </p:grpSpPr>
        <p:sp>
          <p:nvSpPr>
            <p:cNvPr id="32" name="Rounded Rectangle 11">
              <a:extLst>
                <a:ext uri="{FF2B5EF4-FFF2-40B4-BE49-F238E27FC236}">
                  <a16:creationId xmlns:a16="http://schemas.microsoft.com/office/drawing/2014/main" id="{F07C8B15-496C-11A0-6630-9EDEE9BFB23D}"/>
                </a:ext>
                <a:ext uri="{C183D7F6-B498-43B3-948B-1728B52AA6E4}">
                  <adec:decorative xmlns:adec="http://schemas.microsoft.com/office/drawing/2017/decorative" val="1"/>
                </a:ext>
              </a:extLst>
            </p:cNvPr>
            <p:cNvSpPr/>
            <p:nvPr/>
          </p:nvSpPr>
          <p:spPr bwMode="auto">
            <a:xfrm>
              <a:off x="7446758" y="2155456"/>
              <a:ext cx="1420527" cy="1451927"/>
            </a:xfrm>
            <a:prstGeom prst="roundRect">
              <a:avLst>
                <a:gd name="adj" fmla="val 5687"/>
              </a:avLst>
            </a:prstGeom>
            <a:grpFill/>
            <a:ln w="19050">
              <a:solidFill>
                <a:schemeClr val="accent1"/>
              </a:solid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a:ea typeface="+mn-ea"/>
                <a:cs typeface="Segoe UI" panose="020B0502040204020203" pitchFamily="34" charset="0"/>
              </a:endParaRPr>
            </a:p>
          </p:txBody>
        </p:sp>
        <p:sp>
          <p:nvSpPr>
            <p:cNvPr id="34" name="TextBox 33">
              <a:extLst>
                <a:ext uri="{FF2B5EF4-FFF2-40B4-BE49-F238E27FC236}">
                  <a16:creationId xmlns:a16="http://schemas.microsoft.com/office/drawing/2014/main" id="{25215FCF-F189-D08C-8521-8C6D19F69825}"/>
                </a:ext>
                <a:ext uri="{C183D7F6-B498-43B3-948B-1728B52AA6E4}">
                  <adec:decorative xmlns:adec="http://schemas.microsoft.com/office/drawing/2017/decorative" val="0"/>
                </a:ext>
              </a:extLst>
            </p:cNvPr>
            <p:cNvSpPr txBox="1"/>
            <p:nvPr/>
          </p:nvSpPr>
          <p:spPr>
            <a:xfrm>
              <a:off x="7457447" y="2255285"/>
              <a:ext cx="1399148" cy="236124"/>
            </a:xfrm>
            <a:prstGeom prst="rect">
              <a:avLst/>
            </a:prstGeom>
            <a:grpFill/>
            <a:ln w="19050">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AC35AF"/>
                  </a:solidFill>
                  <a:effectLst/>
                  <a:uLnTx/>
                  <a:uFillTx/>
                  <a:latin typeface="Segoe UI Semibold"/>
                  <a:ea typeface="+mn-ea"/>
                  <a:cs typeface="+mn-cs"/>
                </a:rPr>
                <a:t>Reasoning</a:t>
              </a:r>
            </a:p>
          </p:txBody>
        </p:sp>
        <p:sp>
          <p:nvSpPr>
            <p:cNvPr id="35" name="TextBox 34">
              <a:extLst>
                <a:ext uri="{FF2B5EF4-FFF2-40B4-BE49-F238E27FC236}">
                  <a16:creationId xmlns:a16="http://schemas.microsoft.com/office/drawing/2014/main" id="{D470BD1B-0A1C-B9E8-C1FE-1856FC56E0AA}"/>
                </a:ext>
                <a:ext uri="{C183D7F6-B498-43B3-948B-1728B52AA6E4}">
                  <adec:decorative xmlns:adec="http://schemas.microsoft.com/office/drawing/2017/decorative" val="0"/>
                </a:ext>
              </a:extLst>
            </p:cNvPr>
            <p:cNvSpPr txBox="1"/>
            <p:nvPr/>
          </p:nvSpPr>
          <p:spPr>
            <a:xfrm>
              <a:off x="7472016" y="2566646"/>
              <a:ext cx="1370012" cy="553998"/>
            </a:xfrm>
            <a:prstGeom prst="rect">
              <a:avLst/>
            </a:prstGeom>
            <a:grpFill/>
            <a:ln w="19050">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Multi-file input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Reference data</a:t>
              </a:r>
            </a:p>
          </p:txBody>
        </p:sp>
        <p:cxnSp>
          <p:nvCxnSpPr>
            <p:cNvPr id="36" name="Straight Connector 35">
              <a:extLst>
                <a:ext uri="{FF2B5EF4-FFF2-40B4-BE49-F238E27FC236}">
                  <a16:creationId xmlns:a16="http://schemas.microsoft.com/office/drawing/2014/main" id="{448A5F7D-7ACA-50C9-39FB-F2828E169CFD}"/>
                </a:ext>
                <a:ext uri="{C183D7F6-B498-43B3-948B-1728B52AA6E4}">
                  <adec:decorative xmlns:adec="http://schemas.microsoft.com/office/drawing/2017/decorative" val="1"/>
                </a:ext>
              </a:extLst>
            </p:cNvPr>
            <p:cNvCxnSpPr>
              <a:cxnSpLocks/>
            </p:cNvCxnSpPr>
            <p:nvPr/>
          </p:nvCxnSpPr>
          <p:spPr>
            <a:xfrm flipH="1">
              <a:off x="7630355" y="2838638"/>
              <a:ext cx="947627" cy="0"/>
            </a:xfrm>
            <a:prstGeom prst="line">
              <a:avLst/>
            </a:prstGeom>
            <a:grpFill/>
            <a:ln w="1905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7" name="Rectangle: Rounded Corners 6">
            <a:extLst>
              <a:ext uri="{FF2B5EF4-FFF2-40B4-BE49-F238E27FC236}">
                <a16:creationId xmlns:a16="http://schemas.microsoft.com/office/drawing/2014/main" id="{5B88F68F-5C54-F1CA-3959-6E40208D705A}"/>
              </a:ext>
              <a:ext uri="{C183D7F6-B498-43B3-948B-1728B52AA6E4}">
                <adec:decorative xmlns:adec="http://schemas.microsoft.com/office/drawing/2017/decorative" val="0"/>
              </a:ext>
            </a:extLst>
          </p:cNvPr>
          <p:cNvSpPr/>
          <p:nvPr/>
        </p:nvSpPr>
        <p:spPr bwMode="auto">
          <a:xfrm>
            <a:off x="7458507" y="2328774"/>
            <a:ext cx="532701" cy="283345"/>
          </a:xfrm>
          <a:prstGeom prst="roundRect">
            <a:avLst>
              <a:gd name="adj" fmla="val 36259"/>
            </a:avLst>
          </a:prstGeom>
          <a:gradFill flip="none" rotWithShape="1">
            <a:gsLst>
              <a:gs pos="0">
                <a:schemeClr val="accent3">
                  <a:lumMod val="0"/>
                  <a:lumOff val="100000"/>
                </a:schemeClr>
              </a:gs>
              <a:gs pos="2000">
                <a:schemeClr val="accent3">
                  <a:lumMod val="0"/>
                  <a:lumOff val="100000"/>
                </a:schemeClr>
              </a:gs>
              <a:gs pos="100000">
                <a:schemeClr val="accent3">
                  <a:lumMod val="100000"/>
                </a:schemeClr>
              </a:gs>
            </a:gsLst>
            <a:path path="circle">
              <a:fillToRect l="50000" t="-80000" r="50000" b="180000"/>
            </a:path>
            <a:tileRect/>
          </a:gradFill>
        </p:spPr>
        <p:txBody>
          <a:bodyPr wrap="non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100" b="1" i="0" u="none" strike="noStrike" kern="1200" cap="none" spc="0" normalizeH="0" baseline="0" noProof="0">
                <a:ln w="3175">
                  <a:noFill/>
                </a:ln>
                <a:gradFill>
                  <a:gsLst>
                    <a:gs pos="46602">
                      <a:srgbClr val="000000"/>
                    </a:gs>
                    <a:gs pos="80000">
                      <a:srgbClr val="000000"/>
                    </a:gs>
                  </a:gsLst>
                  <a:path path="circle">
                    <a:fillToRect l="100000" t="100000"/>
                  </a:path>
                </a:gradFill>
                <a:effectLst/>
                <a:uLnTx/>
                <a:uFillTx/>
                <a:latin typeface="Segoe UI Variable Display Semib" pitchFamily="2" charset="0"/>
                <a:ea typeface="+mn-ea"/>
                <a:cs typeface="Segoe UI" pitchFamily="34" charset="0"/>
              </a:rPr>
              <a:t>New</a:t>
            </a:r>
          </a:p>
        </p:txBody>
      </p:sp>
      <p:sp>
        <p:nvSpPr>
          <p:cNvPr id="9" name="TextBox 8">
            <a:extLst>
              <a:ext uri="{FF2B5EF4-FFF2-40B4-BE49-F238E27FC236}">
                <a16:creationId xmlns:a16="http://schemas.microsoft.com/office/drawing/2014/main" id="{4861895D-8F85-916F-4510-D4F063FE7DA2}"/>
              </a:ext>
            </a:extLst>
          </p:cNvPr>
          <p:cNvSpPr txBox="1"/>
          <p:nvPr/>
        </p:nvSpPr>
        <p:spPr>
          <a:xfrm>
            <a:off x="1628838" y="5109855"/>
            <a:ext cx="9483118" cy="584775"/>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Replaces multiple extraction calls followed by a human validation process with one simple operation </a:t>
            </a: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Enable richer, more complex and adaptable task within agentic workflows</a:t>
            </a:r>
          </a:p>
        </p:txBody>
      </p:sp>
      <p:sp>
        <p:nvSpPr>
          <p:cNvPr id="8" name="!!container">
            <a:extLst>
              <a:ext uri="{FF2B5EF4-FFF2-40B4-BE49-F238E27FC236}">
                <a16:creationId xmlns:a16="http://schemas.microsoft.com/office/drawing/2014/main" id="{12342DEE-0C59-010B-2FC9-0A550AFA0F24}"/>
              </a:ext>
              <a:ext uri="{C183D7F6-B498-43B3-948B-1728B52AA6E4}">
                <adec:decorative xmlns:adec="http://schemas.microsoft.com/office/drawing/2017/decorative" val="1"/>
              </a:ext>
            </a:extLst>
          </p:cNvPr>
          <p:cNvSpPr>
            <a:spLocks/>
          </p:cNvSpPr>
          <p:nvPr/>
        </p:nvSpPr>
        <p:spPr bwMode="auto">
          <a:xfrm>
            <a:off x="2145194" y="2516680"/>
            <a:ext cx="1125798" cy="1608639"/>
          </a:xfrm>
          <a:prstGeom prst="roundRect">
            <a:avLst>
              <a:gd name="adj" fmla="val 3281"/>
            </a:avLst>
          </a:prstGeom>
          <a:ln w="25400" cap="rnd">
            <a:gradFill flip="none" rotWithShape="1">
              <a:gsLst>
                <a:gs pos="0">
                  <a:srgbClr val="AC35AF"/>
                </a:gs>
                <a:gs pos="100000">
                  <a:srgbClr val="0A6BB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a:ea typeface="+mn-ea"/>
              <a:cs typeface="+mn-cs"/>
            </a:endParaRPr>
          </a:p>
        </p:txBody>
      </p:sp>
      <p:sp>
        <p:nvSpPr>
          <p:cNvPr id="10" name="!!container">
            <a:extLst>
              <a:ext uri="{FF2B5EF4-FFF2-40B4-BE49-F238E27FC236}">
                <a16:creationId xmlns:a16="http://schemas.microsoft.com/office/drawing/2014/main" id="{74CECE5A-64EC-BB30-5B7D-ADD05E1ABDFD}"/>
              </a:ext>
              <a:ext uri="{C183D7F6-B498-43B3-948B-1728B52AA6E4}">
                <adec:decorative xmlns:adec="http://schemas.microsoft.com/office/drawing/2017/decorative" val="1"/>
              </a:ext>
            </a:extLst>
          </p:cNvPr>
          <p:cNvSpPr>
            <a:spLocks/>
          </p:cNvSpPr>
          <p:nvPr/>
        </p:nvSpPr>
        <p:spPr bwMode="auto">
          <a:xfrm>
            <a:off x="3341882" y="2516680"/>
            <a:ext cx="1125798" cy="1608639"/>
          </a:xfrm>
          <a:prstGeom prst="roundRect">
            <a:avLst>
              <a:gd name="adj" fmla="val 3281"/>
            </a:avLst>
          </a:prstGeom>
          <a:ln w="25400" cap="rnd">
            <a:gradFill flip="none" rotWithShape="1">
              <a:gsLst>
                <a:gs pos="0">
                  <a:srgbClr val="AC35AF"/>
                </a:gs>
                <a:gs pos="100000">
                  <a:srgbClr val="0A6BB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a:ea typeface="+mn-ea"/>
              <a:cs typeface="+mn-cs"/>
            </a:endParaRPr>
          </a:p>
        </p:txBody>
      </p:sp>
      <p:sp>
        <p:nvSpPr>
          <p:cNvPr id="11" name="!!container">
            <a:extLst>
              <a:ext uri="{FF2B5EF4-FFF2-40B4-BE49-F238E27FC236}">
                <a16:creationId xmlns:a16="http://schemas.microsoft.com/office/drawing/2014/main" id="{6E979BC8-2446-DD0A-840F-565A3C41DC16}"/>
              </a:ext>
              <a:ext uri="{C183D7F6-B498-43B3-948B-1728B52AA6E4}">
                <adec:decorative xmlns:adec="http://schemas.microsoft.com/office/drawing/2017/decorative" val="1"/>
              </a:ext>
            </a:extLst>
          </p:cNvPr>
          <p:cNvSpPr>
            <a:spLocks/>
          </p:cNvSpPr>
          <p:nvPr/>
        </p:nvSpPr>
        <p:spPr bwMode="auto">
          <a:xfrm>
            <a:off x="4747264" y="2516680"/>
            <a:ext cx="1125798" cy="1608639"/>
          </a:xfrm>
          <a:prstGeom prst="roundRect">
            <a:avLst>
              <a:gd name="adj" fmla="val 3281"/>
            </a:avLst>
          </a:prstGeom>
          <a:ln w="25400" cap="rnd">
            <a:gradFill flip="none" rotWithShape="1">
              <a:gsLst>
                <a:gs pos="0">
                  <a:srgbClr val="AC35AF"/>
                </a:gs>
                <a:gs pos="100000">
                  <a:srgbClr val="0A6BB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a:ea typeface="+mn-ea"/>
              <a:cs typeface="+mn-cs"/>
            </a:endParaRPr>
          </a:p>
        </p:txBody>
      </p:sp>
      <p:sp>
        <p:nvSpPr>
          <p:cNvPr id="12" name="!!container">
            <a:extLst>
              <a:ext uri="{FF2B5EF4-FFF2-40B4-BE49-F238E27FC236}">
                <a16:creationId xmlns:a16="http://schemas.microsoft.com/office/drawing/2014/main" id="{549EAEC7-7F9B-8869-E957-C0946D620970}"/>
              </a:ext>
              <a:ext uri="{C183D7F6-B498-43B3-948B-1728B52AA6E4}">
                <adec:decorative xmlns:adec="http://schemas.microsoft.com/office/drawing/2017/decorative" val="1"/>
              </a:ext>
            </a:extLst>
          </p:cNvPr>
          <p:cNvSpPr>
            <a:spLocks/>
          </p:cNvSpPr>
          <p:nvPr/>
        </p:nvSpPr>
        <p:spPr bwMode="auto">
          <a:xfrm>
            <a:off x="5943770" y="2516680"/>
            <a:ext cx="1125798" cy="1608639"/>
          </a:xfrm>
          <a:prstGeom prst="roundRect">
            <a:avLst>
              <a:gd name="adj" fmla="val 3281"/>
            </a:avLst>
          </a:prstGeom>
          <a:ln w="25400" cap="rnd">
            <a:gradFill flip="none" rotWithShape="1">
              <a:gsLst>
                <a:gs pos="0">
                  <a:srgbClr val="AC35AF"/>
                </a:gs>
                <a:gs pos="100000">
                  <a:srgbClr val="0A6BB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a:ea typeface="+mn-ea"/>
              <a:cs typeface="+mn-cs"/>
            </a:endParaRPr>
          </a:p>
        </p:txBody>
      </p:sp>
      <p:sp>
        <p:nvSpPr>
          <p:cNvPr id="13" name="Isosceles Triangle 12">
            <a:extLst>
              <a:ext uri="{FF2B5EF4-FFF2-40B4-BE49-F238E27FC236}">
                <a16:creationId xmlns:a16="http://schemas.microsoft.com/office/drawing/2014/main" id="{4327397A-E972-ED7C-111B-173B52288B3C}"/>
              </a:ext>
            </a:extLst>
          </p:cNvPr>
          <p:cNvSpPr/>
          <p:nvPr/>
        </p:nvSpPr>
        <p:spPr bwMode="auto">
          <a:xfrm rot="5400000">
            <a:off x="9772306" y="3109519"/>
            <a:ext cx="2506687" cy="328161"/>
          </a:xfrm>
          <a:prstGeom prst="triangle">
            <a:avLst/>
          </a:prstGeom>
          <a:gradFill flip="none" rotWithShape="1">
            <a:gsLst>
              <a:gs pos="0">
                <a:srgbClr val="0078D4">
                  <a:lumMod val="5000"/>
                  <a:lumOff val="95000"/>
                  <a:alpha val="46000"/>
                </a:srgbClr>
              </a:gs>
              <a:gs pos="74000">
                <a:srgbClr val="0078D4">
                  <a:lumMod val="45000"/>
                  <a:lumOff val="55000"/>
                </a:srgbClr>
              </a:gs>
              <a:gs pos="83000">
                <a:srgbClr val="0078D4">
                  <a:lumMod val="45000"/>
                  <a:lumOff val="55000"/>
                </a:srgbClr>
              </a:gs>
              <a:gs pos="100000">
                <a:srgbClr val="0078D4">
                  <a:lumMod val="30000"/>
                  <a:lumOff val="70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mn-ea"/>
              <a:cs typeface="Segoe UI" pitchFamily="34" charset="0"/>
            </a:endParaRPr>
          </a:p>
        </p:txBody>
      </p:sp>
      <p:sp>
        <p:nvSpPr>
          <p:cNvPr id="14" name="Isosceles Triangle 13">
            <a:extLst>
              <a:ext uri="{FF2B5EF4-FFF2-40B4-BE49-F238E27FC236}">
                <a16:creationId xmlns:a16="http://schemas.microsoft.com/office/drawing/2014/main" id="{A10DF9D2-6F55-42DE-A3DA-384E447F42FC}"/>
              </a:ext>
            </a:extLst>
          </p:cNvPr>
          <p:cNvSpPr/>
          <p:nvPr/>
        </p:nvSpPr>
        <p:spPr bwMode="auto">
          <a:xfrm rot="5400000">
            <a:off x="453803" y="3146118"/>
            <a:ext cx="2506687" cy="328161"/>
          </a:xfrm>
          <a:prstGeom prst="triangle">
            <a:avLst/>
          </a:prstGeom>
          <a:gradFill flip="none" rotWithShape="1">
            <a:gsLst>
              <a:gs pos="0">
                <a:srgbClr val="0078D4">
                  <a:lumMod val="5000"/>
                  <a:lumOff val="95000"/>
                  <a:alpha val="46000"/>
                </a:srgbClr>
              </a:gs>
              <a:gs pos="74000">
                <a:srgbClr val="0078D4">
                  <a:lumMod val="45000"/>
                  <a:lumOff val="55000"/>
                </a:srgbClr>
              </a:gs>
              <a:gs pos="83000">
                <a:srgbClr val="0078D4">
                  <a:lumMod val="45000"/>
                  <a:lumOff val="55000"/>
                </a:srgbClr>
              </a:gs>
              <a:gs pos="100000">
                <a:srgbClr val="0078D4">
                  <a:lumMod val="30000"/>
                  <a:lumOff val="70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mn-ea"/>
              <a:cs typeface="Segoe UI" pitchFamily="34" charset="0"/>
            </a:endParaRPr>
          </a:p>
        </p:txBody>
      </p:sp>
      <p:cxnSp>
        <p:nvCxnSpPr>
          <p:cNvPr id="15" name="Straight Connector 14">
            <a:extLst>
              <a:ext uri="{FF2B5EF4-FFF2-40B4-BE49-F238E27FC236}">
                <a16:creationId xmlns:a16="http://schemas.microsoft.com/office/drawing/2014/main" id="{AD4BC1BD-B0E5-3FF5-5B6E-EFDD106A85A8}"/>
              </a:ext>
              <a:ext uri="{C183D7F6-B498-43B3-948B-1728B52AA6E4}">
                <adec:decorative xmlns:adec="http://schemas.microsoft.com/office/drawing/2017/decorative" val="1"/>
              </a:ext>
            </a:extLst>
          </p:cNvPr>
          <p:cNvCxnSpPr>
            <a:cxnSpLocks/>
          </p:cNvCxnSpPr>
          <p:nvPr/>
        </p:nvCxnSpPr>
        <p:spPr>
          <a:xfrm flipH="1">
            <a:off x="6096000" y="3381088"/>
            <a:ext cx="76249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537E6095-6D37-9021-61BC-CB2802057284}"/>
              </a:ext>
              <a:ext uri="{C183D7F6-B498-43B3-948B-1728B52AA6E4}">
                <adec:decorative xmlns:adec="http://schemas.microsoft.com/office/drawing/2017/decorative" val="1"/>
              </a:ext>
            </a:extLst>
          </p:cNvPr>
          <p:cNvCxnSpPr>
            <a:cxnSpLocks/>
          </p:cNvCxnSpPr>
          <p:nvPr/>
        </p:nvCxnSpPr>
        <p:spPr>
          <a:xfrm flipH="1">
            <a:off x="6096000" y="3724539"/>
            <a:ext cx="76249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78550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42" presetClass="path" presetSubtype="0" decel="100000" fill="hold" grpId="1" nodeType="withEffect">
                                  <p:stCondLst>
                                    <p:cond delay="0"/>
                                  </p:stCondLst>
                                  <p:childTnLst>
                                    <p:animMotion origin="layout" path="M -3.75E-6 4.81481E-6 L -3.75E-6 0.03541 " pathEditMode="relative" rAng="0" ptsTypes="AA">
                                      <p:cBhvr>
                                        <p:cTn id="11" dur="700" spd="-100000" fill="hold"/>
                                        <p:tgtEl>
                                          <p:spTgt spid="7"/>
                                        </p:tgtEl>
                                        <p:attrNameLst>
                                          <p:attrName>ppt_x</p:attrName>
                                          <p:attrName>ppt_y</p:attrName>
                                        </p:attrNameLst>
                                      </p:cBhvr>
                                      <p:rCtr x="0" y="1759"/>
                                    </p:animMotion>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CEB2D-CC2D-4FC0-6C52-EC6DE8177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3E1190-C8B8-4E0A-3BF9-80F669946141}"/>
              </a:ext>
            </a:extLst>
          </p:cNvPr>
          <p:cNvSpPr>
            <a:spLocks noGrp="1"/>
          </p:cNvSpPr>
          <p:nvPr>
            <p:ph type="title"/>
          </p:nvPr>
        </p:nvSpPr>
        <p:spPr/>
        <p:txBody>
          <a:bodyPr/>
          <a:lstStyle/>
          <a:p>
            <a:r>
              <a:rPr lang="en-US">
                <a:solidFill>
                  <a:srgbClr val="0070C0"/>
                </a:solidFill>
              </a:rPr>
              <a:t>Benefits of Content Understanding</a:t>
            </a:r>
          </a:p>
        </p:txBody>
      </p:sp>
      <p:grpSp>
        <p:nvGrpSpPr>
          <p:cNvPr id="24" name="Group 23">
            <a:extLst>
              <a:ext uri="{FF2B5EF4-FFF2-40B4-BE49-F238E27FC236}">
                <a16:creationId xmlns:a16="http://schemas.microsoft.com/office/drawing/2014/main" id="{772D4DFB-C153-69AC-9057-3DC8763DFB31}"/>
              </a:ext>
            </a:extLst>
          </p:cNvPr>
          <p:cNvGrpSpPr/>
          <p:nvPr/>
        </p:nvGrpSpPr>
        <p:grpSpPr>
          <a:xfrm>
            <a:off x="5912633" y="1611531"/>
            <a:ext cx="2594553" cy="4418405"/>
            <a:chOff x="7066291" y="1527568"/>
            <a:chExt cx="2594553" cy="4418405"/>
          </a:xfrm>
        </p:grpSpPr>
        <p:grpSp>
          <p:nvGrpSpPr>
            <p:cNvPr id="19" name="Group 18">
              <a:extLst>
                <a:ext uri="{FF2B5EF4-FFF2-40B4-BE49-F238E27FC236}">
                  <a16:creationId xmlns:a16="http://schemas.microsoft.com/office/drawing/2014/main" id="{932F6933-893E-C164-F239-65AA3AB67C29}"/>
                </a:ext>
                <a:ext uri="{C183D7F6-B498-43B3-948B-1728B52AA6E4}">
                  <adec:decorative xmlns:adec="http://schemas.microsoft.com/office/drawing/2017/decorative" val="1"/>
                </a:ext>
              </a:extLst>
            </p:cNvPr>
            <p:cNvGrpSpPr/>
            <p:nvPr/>
          </p:nvGrpSpPr>
          <p:grpSpPr>
            <a:xfrm>
              <a:off x="7756705" y="1527568"/>
              <a:ext cx="1045274" cy="1045274"/>
              <a:chOff x="1297432" y="1755808"/>
              <a:chExt cx="1095375" cy="1095375"/>
            </a:xfrm>
          </p:grpSpPr>
          <p:sp>
            <p:nvSpPr>
              <p:cNvPr id="25" name="Oval 24">
                <a:extLst>
                  <a:ext uri="{FF2B5EF4-FFF2-40B4-BE49-F238E27FC236}">
                    <a16:creationId xmlns:a16="http://schemas.microsoft.com/office/drawing/2014/main" id="{72F85F0D-0FFF-4BD8-F9FC-F2E160E0F480}"/>
                  </a:ext>
                </a:extLst>
              </p:cNvPr>
              <p:cNvSpPr/>
              <p:nvPr/>
            </p:nvSpPr>
            <p:spPr bwMode="auto">
              <a:xfrm>
                <a:off x="1297432" y="1755808"/>
                <a:ext cx="1095375" cy="109537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3" name="Oval 22">
                <a:extLst>
                  <a:ext uri="{FF2B5EF4-FFF2-40B4-BE49-F238E27FC236}">
                    <a16:creationId xmlns:a16="http://schemas.microsoft.com/office/drawing/2014/main" id="{AC8D3305-66B1-B1D4-38B6-A9FE07C35BC4}"/>
                  </a:ext>
                  <a:ext uri="{C183D7F6-B498-43B3-948B-1728B52AA6E4}">
                    <adec:decorative xmlns:adec="http://schemas.microsoft.com/office/drawing/2017/decorative" val="1"/>
                  </a:ext>
                </a:extLst>
              </p:cNvPr>
              <p:cNvSpPr/>
              <p:nvPr/>
            </p:nvSpPr>
            <p:spPr>
              <a:xfrm>
                <a:off x="1407341" y="1854994"/>
                <a:ext cx="875558" cy="842196"/>
              </a:xfrm>
              <a:prstGeom prst="ellipse">
                <a:avLst/>
              </a:prstGeom>
              <a:ln w="28575">
                <a:gradFill flip="none" rotWithShape="1">
                  <a:gsLst>
                    <a:gs pos="9000">
                      <a:srgbClr val="B641B3"/>
                    </a:gs>
                    <a:gs pos="100000">
                      <a:srgbClr val="F2376D"/>
                    </a:gs>
                  </a:gsLst>
                  <a:lin ang="0" scaled="1"/>
                  <a:tileRect/>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sp>
          <p:nvSpPr>
            <p:cNvPr id="90" name="TextBox 89">
              <a:extLst>
                <a:ext uri="{FF2B5EF4-FFF2-40B4-BE49-F238E27FC236}">
                  <a16:creationId xmlns:a16="http://schemas.microsoft.com/office/drawing/2014/main" id="{A6A0C9FE-4D14-72ED-8B54-3B0D014783D9}"/>
                </a:ext>
              </a:extLst>
            </p:cNvPr>
            <p:cNvSpPr txBox="1"/>
            <p:nvPr/>
          </p:nvSpPr>
          <p:spPr>
            <a:xfrm>
              <a:off x="7111601" y="2526323"/>
              <a:ext cx="240043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gradFill flip="none" rotWithShape="1">
                    <a:gsLst>
                      <a:gs pos="30000">
                        <a:srgbClr val="F3376B"/>
                      </a:gs>
                      <a:gs pos="100000">
                        <a:srgbClr val="C63BBA"/>
                      </a:gs>
                    </a:gsLst>
                    <a:lin ang="0" scaled="1"/>
                    <a:tileRect/>
                  </a:gradFill>
                  <a:effectLst/>
                  <a:uLnTx/>
                  <a:uFillTx/>
                  <a:latin typeface="Segoe UI Semibold" panose="020B0702040204020203" pitchFamily="34" charset="0"/>
                  <a:ea typeface="+mn-ea"/>
                  <a:cs typeface="Segoe UI Semibold" panose="020B0702040204020203" pitchFamily="34" charset="0"/>
                </a:rPr>
                <a:t>Grounding and Confidence Scores</a:t>
              </a:r>
            </a:p>
          </p:txBody>
        </p:sp>
        <p:pic>
          <p:nvPicPr>
            <p:cNvPr id="99" name="Picture 98">
              <a:extLst>
                <a:ext uri="{FF2B5EF4-FFF2-40B4-BE49-F238E27FC236}">
                  <a16:creationId xmlns:a16="http://schemas.microsoft.com/office/drawing/2014/main" id="{81A32A5E-729B-C016-C4C8-5C0684FEF1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046983" y="1779556"/>
              <a:ext cx="481228" cy="481228"/>
            </a:xfrm>
            <a:prstGeom prst="rect">
              <a:avLst/>
            </a:prstGeom>
          </p:spPr>
        </p:pic>
        <p:sp>
          <p:nvSpPr>
            <p:cNvPr id="4" name="Rectangle: Rounded Corners 28">
              <a:extLst>
                <a:ext uri="{FF2B5EF4-FFF2-40B4-BE49-F238E27FC236}">
                  <a16:creationId xmlns:a16="http://schemas.microsoft.com/office/drawing/2014/main" id="{8788AA34-58A8-73A1-370D-793415CFA2C9}"/>
                </a:ext>
              </a:extLst>
            </p:cNvPr>
            <p:cNvSpPr/>
            <p:nvPr/>
          </p:nvSpPr>
          <p:spPr>
            <a:xfrm>
              <a:off x="7066291" y="3398220"/>
              <a:ext cx="2594553" cy="2547753"/>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tIns="45720" rIns="72000" bIns="45720" rtlCol="0" anchor="t" anchorCtr="0"/>
            <a:lstStyle/>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Ensure schema-identified values are accurate and usable with GenAI tools</a:t>
              </a:r>
            </a:p>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Ground extracted information in underlying content</a:t>
              </a:r>
            </a:p>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Provide confidence scores to reduce human intervention</a:t>
              </a:r>
            </a:p>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Enable continuous improvement through user feedback</a:t>
              </a:r>
            </a:p>
          </p:txBody>
        </p:sp>
      </p:grpSp>
      <p:grpSp>
        <p:nvGrpSpPr>
          <p:cNvPr id="12" name="Group 11">
            <a:extLst>
              <a:ext uri="{FF2B5EF4-FFF2-40B4-BE49-F238E27FC236}">
                <a16:creationId xmlns:a16="http://schemas.microsoft.com/office/drawing/2014/main" id="{C141382C-2114-33CC-876C-D588DBAD72BC}"/>
              </a:ext>
            </a:extLst>
          </p:cNvPr>
          <p:cNvGrpSpPr/>
          <p:nvPr/>
        </p:nvGrpSpPr>
        <p:grpSpPr>
          <a:xfrm>
            <a:off x="3044399" y="1599392"/>
            <a:ext cx="2958552" cy="4365312"/>
            <a:chOff x="3436180" y="1527568"/>
            <a:chExt cx="2958552" cy="4365312"/>
          </a:xfrm>
        </p:grpSpPr>
        <p:sp>
          <p:nvSpPr>
            <p:cNvPr id="5" name="Rectangle: Rounded Corners 4">
              <a:extLst>
                <a:ext uri="{FF2B5EF4-FFF2-40B4-BE49-F238E27FC236}">
                  <a16:creationId xmlns:a16="http://schemas.microsoft.com/office/drawing/2014/main" id="{ACC3691C-99CC-A9FF-1117-F3F29AB414C1}"/>
                </a:ext>
                <a:ext uri="{C183D7F6-B498-43B3-948B-1728B52AA6E4}">
                  <adec:decorative xmlns:adec="http://schemas.microsoft.com/office/drawing/2017/decorative" val="1"/>
                </a:ext>
              </a:extLst>
            </p:cNvPr>
            <p:cNvSpPr/>
            <p:nvPr/>
          </p:nvSpPr>
          <p:spPr bwMode="auto">
            <a:xfrm>
              <a:off x="3436180" y="2222550"/>
              <a:ext cx="2958552" cy="3670330"/>
            </a:xfrm>
            <a:prstGeom prst="roundRect">
              <a:avLst>
                <a:gd name="adj" fmla="val 738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14" name="Group 13">
              <a:extLst>
                <a:ext uri="{FF2B5EF4-FFF2-40B4-BE49-F238E27FC236}">
                  <a16:creationId xmlns:a16="http://schemas.microsoft.com/office/drawing/2014/main" id="{7070D182-471B-181E-2295-A7EB8FF8718C}"/>
                </a:ext>
                <a:ext uri="{C183D7F6-B498-43B3-948B-1728B52AA6E4}">
                  <adec:decorative xmlns:adec="http://schemas.microsoft.com/office/drawing/2017/decorative" val="1"/>
                </a:ext>
              </a:extLst>
            </p:cNvPr>
            <p:cNvGrpSpPr/>
            <p:nvPr/>
          </p:nvGrpSpPr>
          <p:grpSpPr>
            <a:xfrm>
              <a:off x="4390099" y="1527568"/>
              <a:ext cx="1045274" cy="1045274"/>
              <a:chOff x="1297432" y="1755808"/>
              <a:chExt cx="1095375" cy="1095375"/>
            </a:xfrm>
          </p:grpSpPr>
          <p:sp>
            <p:nvSpPr>
              <p:cNvPr id="18" name="Oval 17">
                <a:extLst>
                  <a:ext uri="{FF2B5EF4-FFF2-40B4-BE49-F238E27FC236}">
                    <a16:creationId xmlns:a16="http://schemas.microsoft.com/office/drawing/2014/main" id="{0C3AF4E8-82CA-4F79-E433-F065F0B22B94}"/>
                  </a:ext>
                </a:extLst>
              </p:cNvPr>
              <p:cNvSpPr/>
              <p:nvPr/>
            </p:nvSpPr>
            <p:spPr bwMode="auto">
              <a:xfrm>
                <a:off x="1297432" y="1755808"/>
                <a:ext cx="1095375" cy="109537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6" name="Oval 15">
                <a:extLst>
                  <a:ext uri="{FF2B5EF4-FFF2-40B4-BE49-F238E27FC236}">
                    <a16:creationId xmlns:a16="http://schemas.microsoft.com/office/drawing/2014/main" id="{990BCE92-B870-F2CE-7C3D-A3A84ED63B89}"/>
                  </a:ext>
                  <a:ext uri="{C183D7F6-B498-43B3-948B-1728B52AA6E4}">
                    <adec:decorative xmlns:adec="http://schemas.microsoft.com/office/drawing/2017/decorative" val="1"/>
                  </a:ext>
                </a:extLst>
              </p:cNvPr>
              <p:cNvSpPr/>
              <p:nvPr/>
            </p:nvSpPr>
            <p:spPr>
              <a:xfrm>
                <a:off x="1407341" y="1854994"/>
                <a:ext cx="875558" cy="842196"/>
              </a:xfrm>
              <a:prstGeom prst="ellipse">
                <a:avLst/>
              </a:prstGeom>
              <a:ln w="28575">
                <a:gradFill flip="none" rotWithShape="1">
                  <a:gsLst>
                    <a:gs pos="9000">
                      <a:srgbClr val="B641B3"/>
                    </a:gs>
                    <a:gs pos="100000">
                      <a:srgbClr val="F2376D"/>
                    </a:gs>
                  </a:gsLst>
                  <a:lin ang="0" scaled="1"/>
                  <a:tileRect/>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sp>
          <p:nvSpPr>
            <p:cNvPr id="89" name="TextBox 88">
              <a:extLst>
                <a:ext uri="{FF2B5EF4-FFF2-40B4-BE49-F238E27FC236}">
                  <a16:creationId xmlns:a16="http://schemas.microsoft.com/office/drawing/2014/main" id="{A9014F92-21FF-E4F7-8E19-5F24999D5C18}"/>
                </a:ext>
              </a:extLst>
            </p:cNvPr>
            <p:cNvSpPr txBox="1"/>
            <p:nvPr/>
          </p:nvSpPr>
          <p:spPr>
            <a:xfrm>
              <a:off x="3749870" y="2526323"/>
              <a:ext cx="2347519"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gradFill flip="none">
                    <a:gsLst>
                      <a:gs pos="30000">
                        <a:srgbClr val="F3376B"/>
                      </a:gs>
                      <a:gs pos="100000">
                        <a:srgbClr val="C63BBA"/>
                      </a:gs>
                    </a:gsLst>
                    <a:lin ang="0" scaled="1"/>
                    <a:tileRect/>
                  </a:gradFill>
                  <a:effectLst/>
                  <a:uLnTx/>
                  <a:uFillTx/>
                  <a:latin typeface="Segoe UI Semibold"/>
                  <a:ea typeface="+mn-ea"/>
                  <a:cs typeface="Segoe UI Semibold"/>
                </a:rPr>
                <a:t>Information E</a:t>
              </a:r>
              <a:r>
                <a:rPr kumimoji="0" lang="en-US" sz="2000" b="0" i="0" u="none" strike="noStrike" kern="1200" cap="none" spc="-50" normalizeH="0" baseline="0" noProof="0" err="1">
                  <a:ln w="3175">
                    <a:noFill/>
                  </a:ln>
                  <a:gradFill flip="none">
                    <a:gsLst>
                      <a:gs pos="30000">
                        <a:srgbClr val="F3376B"/>
                      </a:gs>
                      <a:gs pos="100000">
                        <a:srgbClr val="C63BBA"/>
                      </a:gs>
                    </a:gsLst>
                    <a:lin ang="0" scaled="1"/>
                    <a:tileRect/>
                  </a:gradFill>
                  <a:effectLst/>
                  <a:uLnTx/>
                  <a:uFillTx/>
                  <a:latin typeface="Segoe UI Semibold"/>
                  <a:ea typeface="+mn-ea"/>
                  <a:cs typeface="Segoe UI Semibold"/>
                </a:rPr>
                <a:t>xtraction</a:t>
              </a:r>
              <a:r>
                <a:rPr kumimoji="0" lang="en-US" sz="2000" b="0" i="0" u="none" strike="noStrike" kern="1200" cap="none" spc="-50" normalizeH="0" baseline="0" noProof="0">
                  <a:ln w="3175">
                    <a:noFill/>
                  </a:ln>
                  <a:gradFill flip="none">
                    <a:gsLst>
                      <a:gs pos="30000">
                        <a:srgbClr val="F3376B"/>
                      </a:gs>
                      <a:gs pos="100000">
                        <a:srgbClr val="C63BBA"/>
                      </a:gs>
                    </a:gsLst>
                    <a:lin ang="0" scaled="1"/>
                    <a:tileRect/>
                  </a:gradFill>
                  <a:effectLst/>
                  <a:uLnTx/>
                  <a:uFillTx/>
                  <a:latin typeface="Segoe UI Semibold"/>
                  <a:ea typeface="+mn-ea"/>
                  <a:cs typeface="Segoe UI Semibold"/>
                </a:rPr>
                <a:t> S</a:t>
              </a:r>
              <a:r>
                <a:rPr kumimoji="0" lang="en-US" sz="2000" b="0" i="0" u="none" strike="noStrike" kern="1200" cap="none" spc="-50" normalizeH="0" baseline="0" noProof="0" err="1">
                  <a:ln w="3175">
                    <a:noFill/>
                  </a:ln>
                  <a:gradFill flip="none">
                    <a:gsLst>
                      <a:gs pos="30000">
                        <a:srgbClr val="F3376B"/>
                      </a:gs>
                      <a:gs pos="100000">
                        <a:srgbClr val="C63BBA"/>
                      </a:gs>
                    </a:gsLst>
                    <a:lin ang="0" scaled="1"/>
                    <a:tileRect/>
                  </a:gradFill>
                  <a:effectLst/>
                  <a:uLnTx/>
                  <a:uFillTx/>
                  <a:latin typeface="Segoe UI Semibold"/>
                  <a:ea typeface="+mn-ea"/>
                  <a:cs typeface="Segoe UI Semibold"/>
                </a:rPr>
                <a:t>chema</a:t>
              </a:r>
              <a:endParaRPr kumimoji="0" lang="en-US" sz="2000" b="0" i="0" u="none" strike="noStrike" kern="1200" cap="none" spc="-50" normalizeH="0" baseline="0" noProof="0">
                <a:ln w="3175">
                  <a:noFill/>
                </a:ln>
                <a:gradFill flip="none">
                  <a:gsLst>
                    <a:gs pos="30000">
                      <a:srgbClr val="F3376B"/>
                    </a:gs>
                    <a:gs pos="100000">
                      <a:srgbClr val="C63BBA"/>
                    </a:gs>
                  </a:gsLst>
                  <a:lin ang="0" scaled="1"/>
                  <a:tileRect/>
                </a:gradFill>
                <a:effectLst/>
                <a:uLnTx/>
                <a:uFillTx/>
                <a:latin typeface="Segoe UI Semibold" panose="020B0702040204020203" pitchFamily="34" charset="0"/>
                <a:ea typeface="+mn-ea"/>
                <a:cs typeface="Segoe UI Semibold" panose="020B0702040204020203" pitchFamily="34" charset="0"/>
              </a:endParaRPr>
            </a:p>
          </p:txBody>
        </p:sp>
        <p:sp>
          <p:nvSpPr>
            <p:cNvPr id="3" name="Rectangle: Rounded Corners 28">
              <a:extLst>
                <a:ext uri="{FF2B5EF4-FFF2-40B4-BE49-F238E27FC236}">
                  <a16:creationId xmlns:a16="http://schemas.microsoft.com/office/drawing/2014/main" id="{2412E5B7-399E-7FCD-FE7B-DC7E4DB35E1C}"/>
                </a:ext>
              </a:extLst>
            </p:cNvPr>
            <p:cNvSpPr/>
            <p:nvPr/>
          </p:nvSpPr>
          <p:spPr>
            <a:xfrm>
              <a:off x="3601433" y="3398220"/>
              <a:ext cx="2633104" cy="242942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tIns="45720" rIns="72000" bIns="45720" rtlCol="0" anchor="t" anchorCtr="0"/>
            <a:lstStyle/>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Define schemas of extracted results</a:t>
              </a: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Generate task-specific representations of the output, including insights, features, or summaries</a:t>
              </a: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a:endParaRPr>
            </a:p>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Build enterprise GenAI apps or agentic workflows to automate business processes through LLMs and RAG</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pic>
          <p:nvPicPr>
            <p:cNvPr id="6" name="Picture 5">
              <a:extLst>
                <a:ext uri="{FF2B5EF4-FFF2-40B4-BE49-F238E27FC236}">
                  <a16:creationId xmlns:a16="http://schemas.microsoft.com/office/drawing/2014/main" id="{81774048-1777-3CCB-5C7A-E49205C5256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11133" y="1734118"/>
              <a:ext cx="580950" cy="580950"/>
            </a:xfrm>
            <a:prstGeom prst="rect">
              <a:avLst/>
            </a:prstGeom>
          </p:spPr>
        </p:pic>
      </p:grpSp>
      <p:grpSp>
        <p:nvGrpSpPr>
          <p:cNvPr id="17" name="Group 16">
            <a:extLst>
              <a:ext uri="{FF2B5EF4-FFF2-40B4-BE49-F238E27FC236}">
                <a16:creationId xmlns:a16="http://schemas.microsoft.com/office/drawing/2014/main" id="{E91A845F-63C4-10FF-27CA-94A23B2494DF}"/>
              </a:ext>
            </a:extLst>
          </p:cNvPr>
          <p:cNvGrpSpPr/>
          <p:nvPr/>
        </p:nvGrpSpPr>
        <p:grpSpPr>
          <a:xfrm>
            <a:off x="204654" y="1671469"/>
            <a:ext cx="2958552" cy="4228003"/>
            <a:chOff x="36206" y="1671469"/>
            <a:chExt cx="2958552" cy="4228003"/>
          </a:xfrm>
        </p:grpSpPr>
        <p:sp>
          <p:nvSpPr>
            <p:cNvPr id="22" name="Rectangle: Rounded Corners 21">
              <a:extLst>
                <a:ext uri="{FF2B5EF4-FFF2-40B4-BE49-F238E27FC236}">
                  <a16:creationId xmlns:a16="http://schemas.microsoft.com/office/drawing/2014/main" id="{D12C8C06-7C8C-5179-6381-5E82016826EF}"/>
                </a:ext>
                <a:ext uri="{C183D7F6-B498-43B3-948B-1728B52AA6E4}">
                  <adec:decorative xmlns:adec="http://schemas.microsoft.com/office/drawing/2017/decorative" val="1"/>
                </a:ext>
              </a:extLst>
            </p:cNvPr>
            <p:cNvSpPr/>
            <p:nvPr/>
          </p:nvSpPr>
          <p:spPr bwMode="auto">
            <a:xfrm>
              <a:off x="36206" y="2229142"/>
              <a:ext cx="2958552" cy="3670330"/>
            </a:xfrm>
            <a:prstGeom prst="roundRect">
              <a:avLst>
                <a:gd name="adj" fmla="val 738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27" name="Group 26">
              <a:extLst>
                <a:ext uri="{FF2B5EF4-FFF2-40B4-BE49-F238E27FC236}">
                  <a16:creationId xmlns:a16="http://schemas.microsoft.com/office/drawing/2014/main" id="{354E5350-D746-B5B7-9F6E-BEC4D8C57583}"/>
                </a:ext>
                <a:ext uri="{C183D7F6-B498-43B3-948B-1728B52AA6E4}">
                  <adec:decorative xmlns:adec="http://schemas.microsoft.com/office/drawing/2017/decorative" val="1"/>
                </a:ext>
              </a:extLst>
            </p:cNvPr>
            <p:cNvGrpSpPr/>
            <p:nvPr/>
          </p:nvGrpSpPr>
          <p:grpSpPr>
            <a:xfrm>
              <a:off x="130628" y="1671469"/>
              <a:ext cx="2631723" cy="3027801"/>
              <a:chOff x="1810101" y="1887570"/>
              <a:chExt cx="2757864" cy="3172927"/>
            </a:xfrm>
          </p:grpSpPr>
          <p:grpSp>
            <p:nvGrpSpPr>
              <p:cNvPr id="8" name="Group 7">
                <a:extLst>
                  <a:ext uri="{FF2B5EF4-FFF2-40B4-BE49-F238E27FC236}">
                    <a16:creationId xmlns:a16="http://schemas.microsoft.com/office/drawing/2014/main" id="{ADAE487B-9E67-1B24-B8BB-54F8B2426111}"/>
                  </a:ext>
                </a:extLst>
              </p:cNvPr>
              <p:cNvGrpSpPr/>
              <p:nvPr/>
            </p:nvGrpSpPr>
            <p:grpSpPr>
              <a:xfrm>
                <a:off x="2711101" y="1887570"/>
                <a:ext cx="1095375" cy="1095375"/>
                <a:chOff x="1297432" y="1755808"/>
                <a:chExt cx="1095375" cy="1095375"/>
              </a:xfrm>
            </p:grpSpPr>
            <p:sp>
              <p:nvSpPr>
                <p:cNvPr id="13" name="Oval 12">
                  <a:extLst>
                    <a:ext uri="{FF2B5EF4-FFF2-40B4-BE49-F238E27FC236}">
                      <a16:creationId xmlns:a16="http://schemas.microsoft.com/office/drawing/2014/main" id="{F3445752-D836-0605-BE58-1A6BD2153208}"/>
                    </a:ext>
                  </a:extLst>
                </p:cNvPr>
                <p:cNvSpPr/>
                <p:nvPr/>
              </p:nvSpPr>
              <p:spPr bwMode="auto">
                <a:xfrm>
                  <a:off x="1297432" y="1755808"/>
                  <a:ext cx="1095375" cy="109537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Oval 10">
                  <a:extLst>
                    <a:ext uri="{FF2B5EF4-FFF2-40B4-BE49-F238E27FC236}">
                      <a16:creationId xmlns:a16="http://schemas.microsoft.com/office/drawing/2014/main" id="{9D59F21C-4CF8-6257-58AD-365159834971}"/>
                    </a:ext>
                    <a:ext uri="{C183D7F6-B498-43B3-948B-1728B52AA6E4}">
                      <adec:decorative xmlns:adec="http://schemas.microsoft.com/office/drawing/2017/decorative" val="1"/>
                    </a:ext>
                  </a:extLst>
                </p:cNvPr>
                <p:cNvSpPr/>
                <p:nvPr/>
              </p:nvSpPr>
              <p:spPr>
                <a:xfrm>
                  <a:off x="1407341" y="1854994"/>
                  <a:ext cx="875558" cy="842196"/>
                </a:xfrm>
                <a:prstGeom prst="ellipse">
                  <a:avLst/>
                </a:prstGeom>
                <a:ln w="28575">
                  <a:gradFill flip="none" rotWithShape="1">
                    <a:gsLst>
                      <a:gs pos="9000">
                        <a:srgbClr val="B641B3"/>
                      </a:gs>
                      <a:gs pos="100000">
                        <a:srgbClr val="F2376D"/>
                      </a:gs>
                    </a:gsLst>
                    <a:lin ang="0" scaled="1"/>
                    <a:tileRect/>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sp>
            <p:nvSpPr>
              <p:cNvPr id="88" name="TextBox 87">
                <a:extLst>
                  <a:ext uri="{FF2B5EF4-FFF2-40B4-BE49-F238E27FC236}">
                    <a16:creationId xmlns:a16="http://schemas.microsoft.com/office/drawing/2014/main" id="{F889516F-FD19-DB5C-22E8-25CAB973CA74}"/>
                  </a:ext>
                </a:extLst>
              </p:cNvPr>
              <p:cNvSpPr txBox="1"/>
              <p:nvPr/>
            </p:nvSpPr>
            <p:spPr>
              <a:xfrm>
                <a:off x="2198106" y="2903651"/>
                <a:ext cx="1981852" cy="7418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gradFill flip="none" rotWithShape="1">
                      <a:gsLst>
                        <a:gs pos="30000">
                          <a:srgbClr val="F3376B"/>
                        </a:gs>
                        <a:gs pos="100000">
                          <a:srgbClr val="C63BBA"/>
                        </a:gs>
                      </a:gsLst>
                      <a:lin ang="0" scaled="1"/>
                      <a:tileRect/>
                    </a:gradFill>
                    <a:effectLst/>
                    <a:uLnTx/>
                    <a:uFillTx/>
                    <a:latin typeface="Segoe UI Semibold" panose="020B0702040204020203" pitchFamily="34" charset="0"/>
                    <a:ea typeface="+mn-ea"/>
                    <a:cs typeface="Segoe UI Semibold" panose="020B0702040204020203" pitchFamily="34" charset="0"/>
                  </a:rPr>
                  <a:t>Multimodal Data Ingestion</a:t>
                </a:r>
                <a:endParaRPr kumimoji="0" lang="en-US" sz="20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endParaRPr>
              </a:p>
            </p:txBody>
          </p:sp>
          <p:sp>
            <p:nvSpPr>
              <p:cNvPr id="91" name="Rectangle: Rounded Corners 28">
                <a:extLst>
                  <a:ext uri="{FF2B5EF4-FFF2-40B4-BE49-F238E27FC236}">
                    <a16:creationId xmlns:a16="http://schemas.microsoft.com/office/drawing/2014/main" id="{D3ADC79C-3968-E98A-683C-4B82FA048838}"/>
                  </a:ext>
                </a:extLst>
              </p:cNvPr>
              <p:cNvSpPr/>
              <p:nvPr/>
            </p:nvSpPr>
            <p:spPr>
              <a:xfrm>
                <a:off x="1810101" y="3748305"/>
                <a:ext cx="2757864" cy="1312192"/>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tIns="45720" rIns="72000" bIns="45720" rtlCol="0" anchor="t" anchorCtr="0"/>
              <a:lstStyle/>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Ingest a range of modalities, including documents, images, audio, or video</a:t>
                </a:r>
                <a:endParaRPr kumimoji="0" lang="en-US" sz="2000" b="0" i="0" u="none" strike="noStrike" kern="1200" cap="none" spc="0" normalizeH="0" baseline="0" noProof="0">
                  <a:ln>
                    <a:noFill/>
                  </a:ln>
                  <a:solidFill>
                    <a:srgbClr val="000000"/>
                  </a:solidFill>
                  <a:effectLst/>
                  <a:uLnTx/>
                  <a:uFillTx/>
                  <a:latin typeface="Segoe Sans Text"/>
                  <a:ea typeface="+mn-ea"/>
                  <a:cs typeface="+mn-cs"/>
                </a:endParaRPr>
              </a:p>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Use a range of Azure AI models to convert input data into a structured format</a:t>
                </a: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a:endParaRPr>
              </a:p>
              <a:p>
                <a:pPr marL="179705" marR="0" lvl="1" indent="-179705"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Process and analyze through downstream services or applications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pic>
            <p:nvPicPr>
              <p:cNvPr id="9" name="Picture 8">
                <a:extLst>
                  <a:ext uri="{FF2B5EF4-FFF2-40B4-BE49-F238E27FC236}">
                    <a16:creationId xmlns:a16="http://schemas.microsoft.com/office/drawing/2014/main" id="{55088FCC-E64C-28E0-8EBD-88F8EF3EB5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946506" y="2057263"/>
                <a:ext cx="632894" cy="632894"/>
              </a:xfrm>
              <a:prstGeom prst="rect">
                <a:avLst/>
              </a:prstGeom>
            </p:spPr>
          </p:pic>
        </p:grpSp>
      </p:grpSp>
      <p:sp>
        <p:nvSpPr>
          <p:cNvPr id="10" name="TextBox 9">
            <a:extLst>
              <a:ext uri="{FF2B5EF4-FFF2-40B4-BE49-F238E27FC236}">
                <a16:creationId xmlns:a16="http://schemas.microsoft.com/office/drawing/2014/main" id="{304259B3-7739-0703-1B88-84EE8177D3C0}"/>
              </a:ext>
            </a:extLst>
          </p:cNvPr>
          <p:cNvSpPr txBox="1"/>
          <p:nvPr/>
        </p:nvSpPr>
        <p:spPr>
          <a:xfrm>
            <a:off x="9301922" y="6488668"/>
            <a:ext cx="681161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hlinkClick r:id="rId6"/>
              </a:rPr>
              <a:t>Content Understanding - Azure AI Foundry</a:t>
            </a:r>
            <a:endParaRPr kumimoji="0" lang="en-US" sz="105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Isosceles Triangle 28">
            <a:extLst>
              <a:ext uri="{FF2B5EF4-FFF2-40B4-BE49-F238E27FC236}">
                <a16:creationId xmlns:a16="http://schemas.microsoft.com/office/drawing/2014/main" id="{5A602DFA-4ECB-DB2A-78CB-D977A006C947}"/>
              </a:ext>
            </a:extLst>
          </p:cNvPr>
          <p:cNvSpPr/>
          <p:nvPr/>
        </p:nvSpPr>
        <p:spPr bwMode="auto">
          <a:xfrm rot="5400000">
            <a:off x="7604477" y="3900226"/>
            <a:ext cx="2506687" cy="328161"/>
          </a:xfrm>
          <a:prstGeom prst="triangle">
            <a:avLst/>
          </a:prstGeom>
          <a:gradFill flip="none" rotWithShape="1">
            <a:gsLst>
              <a:gs pos="0">
                <a:schemeClr val="accent1">
                  <a:lumMod val="5000"/>
                  <a:lumOff val="95000"/>
                  <a:alpha val="4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itchFamily="34" charset="0"/>
            </a:endParaRPr>
          </a:p>
        </p:txBody>
      </p:sp>
      <p:grpSp>
        <p:nvGrpSpPr>
          <p:cNvPr id="38" name="Group 37">
            <a:extLst>
              <a:ext uri="{FF2B5EF4-FFF2-40B4-BE49-F238E27FC236}">
                <a16:creationId xmlns:a16="http://schemas.microsoft.com/office/drawing/2014/main" id="{83237FCA-C1E4-C49F-DC55-E35EACA992DE}"/>
              </a:ext>
            </a:extLst>
          </p:cNvPr>
          <p:cNvGrpSpPr/>
          <p:nvPr/>
        </p:nvGrpSpPr>
        <p:grpSpPr>
          <a:xfrm>
            <a:off x="9150796" y="2783771"/>
            <a:ext cx="2793264" cy="2561070"/>
            <a:chOff x="9068497" y="2770442"/>
            <a:chExt cx="2793264" cy="2561070"/>
          </a:xfrm>
        </p:grpSpPr>
        <p:sp>
          <p:nvSpPr>
            <p:cNvPr id="35" name="TextBox 34">
              <a:extLst>
                <a:ext uri="{FF2B5EF4-FFF2-40B4-BE49-F238E27FC236}">
                  <a16:creationId xmlns:a16="http://schemas.microsoft.com/office/drawing/2014/main" id="{AE572DE7-6EA2-BC60-4B74-2B8BAA375F4B}"/>
                </a:ext>
              </a:extLst>
            </p:cNvPr>
            <p:cNvSpPr txBox="1"/>
            <p:nvPr/>
          </p:nvSpPr>
          <p:spPr>
            <a:xfrm>
              <a:off x="9068497" y="2770442"/>
              <a:ext cx="2793264" cy="646331"/>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0">
                        <a:srgbClr val="31ACBD"/>
                      </a:gs>
                      <a:gs pos="68000">
                        <a:srgbClr val="0078D4"/>
                      </a:gs>
                    </a:gsLst>
                    <a:lin ang="10800000" scaled="1"/>
                  </a:gradFill>
                  <a:effectLst/>
                  <a:uLnTx/>
                  <a:uFillTx/>
                  <a:latin typeface="Segoe Sans Text Semibold"/>
                  <a:ea typeface="+mn-ea"/>
                  <a:cs typeface="Segoe UI" panose="020B0502040204020203" pitchFamily="34" charset="0"/>
                </a:rPr>
                <a:t>Improve data quality and accuracy</a:t>
              </a:r>
            </a:p>
          </p:txBody>
        </p:sp>
        <p:sp>
          <p:nvSpPr>
            <p:cNvPr id="36" name="TextBox 35">
              <a:extLst>
                <a:ext uri="{FF2B5EF4-FFF2-40B4-BE49-F238E27FC236}">
                  <a16:creationId xmlns:a16="http://schemas.microsoft.com/office/drawing/2014/main" id="{68B4E6BA-0F02-9803-BEF8-58FBCA0AD482}"/>
                </a:ext>
              </a:extLst>
            </p:cNvPr>
            <p:cNvSpPr txBox="1"/>
            <p:nvPr/>
          </p:nvSpPr>
          <p:spPr>
            <a:xfrm>
              <a:off x="9068497" y="3727811"/>
              <a:ext cx="2793264" cy="646331"/>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0">
                        <a:srgbClr val="31ACBD"/>
                      </a:gs>
                      <a:gs pos="68000">
                        <a:srgbClr val="0078D4"/>
                      </a:gs>
                    </a:gsLst>
                    <a:lin ang="10800000" scaled="1"/>
                  </a:gradFill>
                  <a:effectLst/>
                  <a:uLnTx/>
                  <a:uFillTx/>
                  <a:latin typeface="Segoe Sans Text Semibold"/>
                  <a:ea typeface="+mn-ea"/>
                  <a:cs typeface="Segoe UI" panose="020B0502040204020203" pitchFamily="34" charset="0"/>
                </a:rPr>
                <a:t>Streamline workflows and reduce costs</a:t>
              </a:r>
            </a:p>
          </p:txBody>
        </p:sp>
        <p:sp>
          <p:nvSpPr>
            <p:cNvPr id="37" name="TextBox 36">
              <a:extLst>
                <a:ext uri="{FF2B5EF4-FFF2-40B4-BE49-F238E27FC236}">
                  <a16:creationId xmlns:a16="http://schemas.microsoft.com/office/drawing/2014/main" id="{1CF02C2A-35F6-6A98-D20C-FA11163F75D4}"/>
                </a:ext>
              </a:extLst>
            </p:cNvPr>
            <p:cNvSpPr txBox="1"/>
            <p:nvPr/>
          </p:nvSpPr>
          <p:spPr>
            <a:xfrm>
              <a:off x="9068497" y="4685181"/>
              <a:ext cx="2793264" cy="646331"/>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0">
                        <a:srgbClr val="31ACBD"/>
                      </a:gs>
                      <a:gs pos="68000">
                        <a:srgbClr val="0078D4"/>
                      </a:gs>
                    </a:gsLst>
                    <a:lin ang="10800000" scaled="1"/>
                  </a:gradFill>
                  <a:effectLst/>
                  <a:uLnTx/>
                  <a:uFillTx/>
                  <a:latin typeface="Segoe Sans Text Semibold"/>
                  <a:ea typeface="+mn-ea"/>
                  <a:cs typeface="Segoe UI" panose="020B0502040204020203" pitchFamily="34" charset="0"/>
                </a:rPr>
                <a:t>Customize output for any data type</a:t>
              </a:r>
            </a:p>
          </p:txBody>
        </p:sp>
      </p:grpSp>
    </p:spTree>
    <p:extLst>
      <p:ext uri="{BB962C8B-B14F-4D97-AF65-F5344CB8AC3E}">
        <p14:creationId xmlns:p14="http://schemas.microsoft.com/office/powerpoint/2010/main" val="8799881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BAE98-596A-B930-685A-3E929F0A16BE}"/>
            </a:ext>
          </a:extLst>
        </p:cNvPr>
        <p:cNvGrpSpPr/>
        <p:nvPr/>
      </p:nvGrpSpPr>
      <p:grpSpPr>
        <a:xfrm>
          <a:off x="0" y="0"/>
          <a:ext cx="0" cy="0"/>
          <a:chOff x="0" y="0"/>
          <a:chExt cx="0" cy="0"/>
        </a:xfrm>
      </p:grpSpPr>
      <p:sp>
        <p:nvSpPr>
          <p:cNvPr id="58" name="Title 1">
            <a:extLst>
              <a:ext uri="{FF2B5EF4-FFF2-40B4-BE49-F238E27FC236}">
                <a16:creationId xmlns:a16="http://schemas.microsoft.com/office/drawing/2014/main" id="{A39C9F39-2AD2-732A-7112-BA1F0FB9EFC7}"/>
              </a:ext>
            </a:extLst>
          </p:cNvPr>
          <p:cNvSpPr>
            <a:spLocks noGrp="1"/>
          </p:cNvSpPr>
          <p:nvPr>
            <p:ph type="title"/>
          </p:nvPr>
        </p:nvSpPr>
        <p:spPr/>
        <p:txBody>
          <a:bodyPr/>
          <a:lstStyle/>
          <a:p>
            <a:r>
              <a:rPr lang="en-US">
                <a:solidFill>
                  <a:srgbClr val="0078D4"/>
                </a:solidFill>
              </a:rPr>
              <a:t>Capabilities at a Glance</a:t>
            </a:r>
          </a:p>
        </p:txBody>
      </p:sp>
      <p:sp>
        <p:nvSpPr>
          <p:cNvPr id="11" name="Text Placeholder 10">
            <a:extLst>
              <a:ext uri="{FF2B5EF4-FFF2-40B4-BE49-F238E27FC236}">
                <a16:creationId xmlns:a16="http://schemas.microsoft.com/office/drawing/2014/main" id="{8DFED64B-A669-9C62-442C-978BC6DDE07A}"/>
              </a:ext>
            </a:extLst>
          </p:cNvPr>
          <p:cNvSpPr>
            <a:spLocks noGrp="1"/>
          </p:cNvSpPr>
          <p:nvPr>
            <p:ph type="body" sz="quarter" idx="10"/>
          </p:nvPr>
        </p:nvSpPr>
        <p:spPr>
          <a:xfrm>
            <a:off x="694338" y="2385102"/>
            <a:ext cx="2499886" cy="307777"/>
          </a:xfrm>
        </p:spPr>
        <p:txBody>
          <a:bodyPr/>
          <a:lstStyle/>
          <a:p>
            <a:pPr algn="ctr"/>
            <a:r>
              <a:rPr lang="en-US"/>
              <a:t>Documents</a:t>
            </a:r>
          </a:p>
        </p:txBody>
      </p:sp>
      <p:sp>
        <p:nvSpPr>
          <p:cNvPr id="21" name="Text Placeholder 20">
            <a:extLst>
              <a:ext uri="{FF2B5EF4-FFF2-40B4-BE49-F238E27FC236}">
                <a16:creationId xmlns:a16="http://schemas.microsoft.com/office/drawing/2014/main" id="{463F2404-99E6-AF07-C637-CFFD4C21B5A8}"/>
              </a:ext>
            </a:extLst>
          </p:cNvPr>
          <p:cNvSpPr>
            <a:spLocks noGrp="1"/>
          </p:cNvSpPr>
          <p:nvPr>
            <p:ph type="body" sz="quarter" idx="11"/>
          </p:nvPr>
        </p:nvSpPr>
        <p:spPr>
          <a:xfrm>
            <a:off x="3504357" y="2359445"/>
            <a:ext cx="2415540" cy="307777"/>
          </a:xfrm>
        </p:spPr>
        <p:txBody>
          <a:bodyPr vert="horz" wrap="square" lIns="0" tIns="0" rIns="0" bIns="0" rtlCol="0">
            <a:spAutoFit/>
          </a:bodyPr>
          <a:lstStyle/>
          <a:p>
            <a:pPr algn="ctr"/>
            <a:r>
              <a:rPr lang="en-US"/>
              <a:t>Image</a:t>
            </a:r>
          </a:p>
        </p:txBody>
      </p:sp>
      <p:sp>
        <p:nvSpPr>
          <p:cNvPr id="22" name="Text Placeholder 21">
            <a:extLst>
              <a:ext uri="{FF2B5EF4-FFF2-40B4-BE49-F238E27FC236}">
                <a16:creationId xmlns:a16="http://schemas.microsoft.com/office/drawing/2014/main" id="{32B4F22A-6211-63A5-60D8-39B42A4A5C4E}"/>
              </a:ext>
            </a:extLst>
          </p:cNvPr>
          <p:cNvSpPr>
            <a:spLocks noGrp="1"/>
          </p:cNvSpPr>
          <p:nvPr>
            <p:ph type="body" sz="quarter" idx="12"/>
          </p:nvPr>
        </p:nvSpPr>
        <p:spPr>
          <a:xfrm>
            <a:off x="6281735" y="2373554"/>
            <a:ext cx="2452408" cy="677108"/>
          </a:xfrm>
        </p:spPr>
        <p:txBody>
          <a:bodyPr/>
          <a:lstStyle/>
          <a:p>
            <a:pPr algn="ctr"/>
            <a:r>
              <a:rPr lang="en-US"/>
              <a:t>Audio</a:t>
            </a:r>
          </a:p>
          <a:p>
            <a:endParaRPr lang="en-US">
              <a:solidFill>
                <a:srgbClr val="000000"/>
              </a:solidFill>
            </a:endParaRPr>
          </a:p>
        </p:txBody>
      </p:sp>
      <p:sp>
        <p:nvSpPr>
          <p:cNvPr id="46" name="Text Placeholder 45">
            <a:extLst>
              <a:ext uri="{FF2B5EF4-FFF2-40B4-BE49-F238E27FC236}">
                <a16:creationId xmlns:a16="http://schemas.microsoft.com/office/drawing/2014/main" id="{0D037D36-8FC4-4F94-B712-F48EDDFC02AB}"/>
              </a:ext>
            </a:extLst>
          </p:cNvPr>
          <p:cNvSpPr>
            <a:spLocks noGrp="1"/>
          </p:cNvSpPr>
          <p:nvPr>
            <p:ph type="body" sz="quarter" idx="16"/>
          </p:nvPr>
        </p:nvSpPr>
        <p:spPr>
          <a:xfrm>
            <a:off x="9007408" y="2306743"/>
            <a:ext cx="2488124" cy="307777"/>
          </a:xfrm>
        </p:spPr>
        <p:txBody>
          <a:bodyPr/>
          <a:lstStyle/>
          <a:p>
            <a:pPr algn="ctr"/>
            <a:r>
              <a:rPr lang="en-US"/>
              <a:t>Video</a:t>
            </a:r>
          </a:p>
        </p:txBody>
      </p:sp>
      <p:sp>
        <p:nvSpPr>
          <p:cNvPr id="4" name="Text Placeholder 3">
            <a:extLst>
              <a:ext uri="{FF2B5EF4-FFF2-40B4-BE49-F238E27FC236}">
                <a16:creationId xmlns:a16="http://schemas.microsoft.com/office/drawing/2014/main" id="{0E78F45C-7D53-1942-98D9-64F5EEBA78F1}"/>
              </a:ext>
            </a:extLst>
          </p:cNvPr>
          <p:cNvSpPr>
            <a:spLocks noGrp="1"/>
          </p:cNvSpPr>
          <p:nvPr>
            <p:ph type="body" sz="quarter" idx="17"/>
          </p:nvPr>
        </p:nvSpPr>
        <p:spPr>
          <a:xfrm>
            <a:off x="9050518" y="2886285"/>
            <a:ext cx="2452408" cy="2314480"/>
          </a:xfrm>
        </p:spPr>
        <p:txBody>
          <a:bodyPr/>
          <a:lstStyle/>
          <a:p>
            <a:pPr marL="285750" indent="-285750">
              <a:buFont typeface="Arial" panose="020B0604020202020204" pitchFamily="34" charset="0"/>
              <a:buChar char="•"/>
            </a:pPr>
            <a:r>
              <a:rPr lang="en-US" sz="1600"/>
              <a:t>Transcription</a:t>
            </a:r>
          </a:p>
          <a:p>
            <a:pPr marL="285750" indent="-285750">
              <a:buFont typeface="Arial" panose="020B0604020202020204" pitchFamily="34" charset="0"/>
              <a:buChar char="•"/>
            </a:pPr>
            <a:r>
              <a:rPr lang="en-US" sz="1600"/>
              <a:t>Shot detection</a:t>
            </a:r>
          </a:p>
          <a:p>
            <a:pPr marL="285750" indent="-285750">
              <a:buFont typeface="Arial" panose="020B0604020202020204" pitchFamily="34" charset="0"/>
              <a:buChar char="•"/>
            </a:pPr>
            <a:r>
              <a:rPr lang="en-US" sz="1600"/>
              <a:t>Key frame extraction</a:t>
            </a:r>
          </a:p>
          <a:p>
            <a:pPr marL="285750" indent="-285750">
              <a:buFont typeface="Arial" panose="020B0604020202020204" pitchFamily="34" charset="0"/>
              <a:buChar char="•"/>
            </a:pPr>
            <a:r>
              <a:rPr lang="en-US" sz="1600">
                <a:solidFill>
                  <a:schemeClr val="accent5">
                    <a:lumMod val="50000"/>
                  </a:schemeClr>
                </a:solidFill>
              </a:rPr>
              <a:t>Face Grouping (gated)</a:t>
            </a:r>
          </a:p>
          <a:p>
            <a:pPr marL="285750" indent="-285750">
              <a:buFont typeface="Arial" panose="020B0604020202020204" pitchFamily="34" charset="0"/>
              <a:buChar char="•"/>
            </a:pPr>
            <a:r>
              <a:rPr lang="en-US" sz="1600"/>
              <a:t>Face Detection (gated)</a:t>
            </a:r>
          </a:p>
          <a:p>
            <a:pPr marL="285750" indent="-285750">
              <a:buFont typeface="Arial" panose="020B0604020202020204" pitchFamily="34" charset="0"/>
              <a:buChar char="•"/>
            </a:pPr>
            <a:r>
              <a:rPr lang="en-US" sz="1600"/>
              <a:t>Generate summaries</a:t>
            </a:r>
          </a:p>
          <a:p>
            <a:pPr marL="285750" indent="-285750">
              <a:buFont typeface="Arial" panose="020B0604020202020204" pitchFamily="34" charset="0"/>
              <a:buChar char="•"/>
            </a:pPr>
            <a:r>
              <a:rPr lang="en-US" sz="1600"/>
              <a:t>Determine sentiment</a:t>
            </a:r>
          </a:p>
          <a:p>
            <a:endParaRPr lang="en-US" sz="1600"/>
          </a:p>
        </p:txBody>
      </p:sp>
      <p:sp>
        <p:nvSpPr>
          <p:cNvPr id="6" name="Text Placeholder 5">
            <a:extLst>
              <a:ext uri="{FF2B5EF4-FFF2-40B4-BE49-F238E27FC236}">
                <a16:creationId xmlns:a16="http://schemas.microsoft.com/office/drawing/2014/main" id="{5D9E8339-AD22-FF6A-3953-5B1A124A5F90}"/>
              </a:ext>
            </a:extLst>
          </p:cNvPr>
          <p:cNvSpPr>
            <a:spLocks noGrp="1"/>
          </p:cNvSpPr>
          <p:nvPr>
            <p:ph type="body" sz="quarter" idx="15"/>
          </p:nvPr>
        </p:nvSpPr>
        <p:spPr>
          <a:xfrm>
            <a:off x="6266754" y="2861834"/>
            <a:ext cx="2452408" cy="2757678"/>
          </a:xfrm>
        </p:spPr>
        <p:txBody>
          <a:bodyPr/>
          <a:lstStyle/>
          <a:p>
            <a:pPr marL="285750" indent="-285750">
              <a:buFont typeface="Arial" panose="020B0604020202020204" pitchFamily="34" charset="0"/>
              <a:buChar char="•"/>
            </a:pPr>
            <a:r>
              <a:rPr lang="en-US" sz="1600"/>
              <a:t>Transcription </a:t>
            </a:r>
          </a:p>
          <a:p>
            <a:pPr marL="285750" indent="-285750">
              <a:buFont typeface="Arial" panose="020B0604020202020204" pitchFamily="34" charset="0"/>
              <a:buChar char="•"/>
            </a:pPr>
            <a:r>
              <a:rPr lang="en-US" sz="1600">
                <a:solidFill>
                  <a:schemeClr val="accent5">
                    <a:lumMod val="50000"/>
                  </a:schemeClr>
                </a:solidFill>
              </a:rPr>
              <a:t>Multi-lingual Transcription</a:t>
            </a:r>
          </a:p>
          <a:p>
            <a:pPr marL="285750" indent="-285750">
              <a:buFont typeface="Arial" panose="020B0604020202020204" pitchFamily="34" charset="0"/>
              <a:buChar char="•"/>
            </a:pPr>
            <a:r>
              <a:rPr lang="en-US" sz="1600" err="1"/>
              <a:t>Diarization</a:t>
            </a:r>
            <a:r>
              <a:rPr lang="en-US" sz="1600"/>
              <a:t> and language detection</a:t>
            </a:r>
          </a:p>
          <a:p>
            <a:pPr marL="285750" indent="-285750">
              <a:buFont typeface="Arial" panose="020B0604020202020204" pitchFamily="34" charset="0"/>
              <a:buChar char="•"/>
            </a:pPr>
            <a:r>
              <a:rPr lang="en-US" sz="1600"/>
              <a:t>Identify speaker roles</a:t>
            </a:r>
          </a:p>
          <a:p>
            <a:pPr marL="285750" indent="-285750">
              <a:buFont typeface="Arial" panose="020B0604020202020204" pitchFamily="34" charset="0"/>
              <a:buChar char="•"/>
            </a:pPr>
            <a:r>
              <a:rPr lang="en-US" sz="1600"/>
              <a:t>Generate conversation summaries and topics</a:t>
            </a:r>
          </a:p>
          <a:p>
            <a:pPr marL="285750" indent="-285750">
              <a:buFont typeface="Arial" panose="020B0604020202020204" pitchFamily="34" charset="0"/>
              <a:buChar char="•"/>
            </a:pPr>
            <a:r>
              <a:rPr lang="en-US" sz="1600"/>
              <a:t>Determine sentiment</a:t>
            </a:r>
          </a:p>
          <a:p>
            <a:pPr marL="285750" indent="-285750">
              <a:buFont typeface="Arial" panose="020B0604020202020204" pitchFamily="34" charset="0"/>
              <a:buChar char="•"/>
            </a:pPr>
            <a:endParaRPr lang="en-US" sz="1600"/>
          </a:p>
        </p:txBody>
      </p:sp>
      <p:sp>
        <p:nvSpPr>
          <p:cNvPr id="8" name="Text Placeholder 7">
            <a:extLst>
              <a:ext uri="{FF2B5EF4-FFF2-40B4-BE49-F238E27FC236}">
                <a16:creationId xmlns:a16="http://schemas.microsoft.com/office/drawing/2014/main" id="{F1D40D9C-6B3E-A708-0158-36ACCFE04CCE}"/>
              </a:ext>
            </a:extLst>
          </p:cNvPr>
          <p:cNvSpPr>
            <a:spLocks noGrp="1"/>
          </p:cNvSpPr>
          <p:nvPr>
            <p:ph type="body" sz="quarter" idx="14"/>
          </p:nvPr>
        </p:nvSpPr>
        <p:spPr>
          <a:xfrm>
            <a:off x="3553634" y="2832668"/>
            <a:ext cx="2455529" cy="1072601"/>
          </a:xfrm>
        </p:spPr>
        <p:txBody>
          <a:bodyPr/>
          <a:lstStyle/>
          <a:p>
            <a:pPr marL="285750" indent="-285750">
              <a:spcAft>
                <a:spcPts val="336"/>
              </a:spcAft>
              <a:buFont typeface="Arial" panose="020B0604020202020204" pitchFamily="34" charset="0"/>
              <a:buChar char="•"/>
            </a:pPr>
            <a:r>
              <a:rPr lang="en-US" sz="1600"/>
              <a:t>Generate titles, descriptions, and summaries</a:t>
            </a:r>
          </a:p>
          <a:p>
            <a:pPr marL="285750" indent="-285750">
              <a:spcAft>
                <a:spcPts val="336"/>
              </a:spcAft>
              <a:buFont typeface="Arial" panose="020B0604020202020204" pitchFamily="34" charset="0"/>
              <a:buChar char="•"/>
            </a:pPr>
            <a:r>
              <a:rPr lang="en-US" sz="1600"/>
              <a:t>Classify elements </a:t>
            </a:r>
          </a:p>
        </p:txBody>
      </p:sp>
      <p:sp>
        <p:nvSpPr>
          <p:cNvPr id="25" name="Text Placeholder 24">
            <a:extLst>
              <a:ext uri="{FF2B5EF4-FFF2-40B4-BE49-F238E27FC236}">
                <a16:creationId xmlns:a16="http://schemas.microsoft.com/office/drawing/2014/main" id="{E3DAC3BD-A6AF-A615-445A-937A7E494F8B}"/>
              </a:ext>
            </a:extLst>
          </p:cNvPr>
          <p:cNvSpPr>
            <a:spLocks noGrp="1"/>
          </p:cNvSpPr>
          <p:nvPr>
            <p:ph type="body" sz="quarter" idx="13"/>
          </p:nvPr>
        </p:nvSpPr>
        <p:spPr>
          <a:xfrm>
            <a:off x="740494" y="2832668"/>
            <a:ext cx="2499886" cy="3150093"/>
          </a:xfrm>
        </p:spPr>
        <p:txBody>
          <a:bodyPr/>
          <a:lstStyle/>
          <a:p>
            <a:pPr marL="285750" indent="-285750">
              <a:spcAft>
                <a:spcPts val="336"/>
              </a:spcAft>
              <a:buFont typeface="Arial" panose="020B0604020202020204" pitchFamily="34" charset="0"/>
              <a:buChar char="•"/>
            </a:pPr>
            <a:r>
              <a:rPr lang="en-US" sz="1600"/>
              <a:t>OCR of printed or handwritten text</a:t>
            </a:r>
          </a:p>
          <a:p>
            <a:pPr marL="285750" indent="-285750">
              <a:spcAft>
                <a:spcPts val="336"/>
              </a:spcAft>
              <a:buFont typeface="Arial" panose="020B0604020202020204" pitchFamily="34" charset="0"/>
              <a:buChar char="•"/>
            </a:pPr>
            <a:r>
              <a:rPr lang="en-US" sz="1600"/>
              <a:t>Layout information</a:t>
            </a:r>
          </a:p>
          <a:p>
            <a:pPr marL="285750" indent="-285750">
              <a:spcAft>
                <a:spcPts val="336"/>
              </a:spcAft>
              <a:buFont typeface="Arial" panose="020B0604020202020204" pitchFamily="34" charset="0"/>
              <a:buChar char="•"/>
            </a:pPr>
            <a:r>
              <a:rPr lang="en-US" sz="1600"/>
              <a:t>Barcodes / Formulas</a:t>
            </a:r>
          </a:p>
          <a:p>
            <a:pPr marL="285750" indent="-285750">
              <a:spcAft>
                <a:spcPts val="336"/>
              </a:spcAft>
              <a:buFont typeface="Arial" panose="020B0604020202020204" pitchFamily="34" charset="0"/>
              <a:buChar char="•"/>
            </a:pPr>
            <a:r>
              <a:rPr lang="en-US" sz="1600"/>
              <a:t>Cross page tables</a:t>
            </a:r>
          </a:p>
          <a:p>
            <a:pPr marL="285750" indent="-285750">
              <a:spcAft>
                <a:spcPts val="336"/>
              </a:spcAft>
              <a:buFont typeface="Arial" panose="020B0604020202020204" pitchFamily="34" charset="0"/>
              <a:buChar char="•"/>
            </a:pPr>
            <a:r>
              <a:rPr lang="en-US" sz="1600"/>
              <a:t>Selection Marks</a:t>
            </a:r>
          </a:p>
          <a:p>
            <a:pPr marL="285750" indent="-285750">
              <a:spcAft>
                <a:spcPts val="336"/>
              </a:spcAft>
              <a:buFont typeface="Arial" panose="020B0604020202020204" pitchFamily="34" charset="0"/>
              <a:buChar char="•"/>
            </a:pPr>
            <a:r>
              <a:rPr lang="en-US" sz="1600"/>
              <a:t>Extract, Generate and classify field values</a:t>
            </a:r>
          </a:p>
          <a:p>
            <a:pPr marL="285750" indent="-285750">
              <a:spcAft>
                <a:spcPts val="336"/>
              </a:spcAft>
              <a:buFont typeface="Arial" panose="020B0604020202020204" pitchFamily="34" charset="0"/>
              <a:buChar char="•"/>
            </a:pPr>
            <a:r>
              <a:rPr lang="en-US" sz="1600">
                <a:solidFill>
                  <a:schemeClr val="accent5">
                    <a:lumMod val="50000"/>
                  </a:schemeClr>
                </a:solidFill>
              </a:rPr>
              <a:t>Content Classification</a:t>
            </a:r>
          </a:p>
          <a:p>
            <a:endParaRPr lang="en-US" sz="2000"/>
          </a:p>
        </p:txBody>
      </p:sp>
      <p:pic>
        <p:nvPicPr>
          <p:cNvPr id="33" name="Graphic 32" descr="Volume outline">
            <a:extLst>
              <a:ext uri="{FF2B5EF4-FFF2-40B4-BE49-F238E27FC236}">
                <a16:creationId xmlns:a16="http://schemas.microsoft.com/office/drawing/2014/main" id="{67F9BB05-6F84-D3CE-D053-37ABC96EF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2948" y="1478130"/>
            <a:ext cx="623895" cy="623895"/>
          </a:xfrm>
          <a:prstGeom prst="rect">
            <a:avLst/>
          </a:prstGeom>
        </p:spPr>
      </p:pic>
      <p:pic>
        <p:nvPicPr>
          <p:cNvPr id="35" name="Graphic 34" descr="Document outline">
            <a:extLst>
              <a:ext uri="{FF2B5EF4-FFF2-40B4-BE49-F238E27FC236}">
                <a16:creationId xmlns:a16="http://schemas.microsoft.com/office/drawing/2014/main" id="{8BB5C912-B634-87EA-83B7-ACBCFC7C62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5335" y="1498416"/>
            <a:ext cx="623895" cy="623895"/>
          </a:xfrm>
          <a:prstGeom prst="rect">
            <a:avLst/>
          </a:prstGeom>
        </p:spPr>
      </p:pic>
      <p:pic>
        <p:nvPicPr>
          <p:cNvPr id="37" name="Graphic 36" descr="Video camera outline">
            <a:extLst>
              <a:ext uri="{FF2B5EF4-FFF2-40B4-BE49-F238E27FC236}">
                <a16:creationId xmlns:a16="http://schemas.microsoft.com/office/drawing/2014/main" id="{B1EED8F5-D949-C292-3511-978FC34933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3068" y="1360372"/>
            <a:ext cx="724384" cy="724384"/>
          </a:xfrm>
          <a:prstGeom prst="rect">
            <a:avLst/>
          </a:prstGeom>
        </p:spPr>
      </p:pic>
      <p:pic>
        <p:nvPicPr>
          <p:cNvPr id="39" name="Graphic 38" descr="Image outline">
            <a:extLst>
              <a:ext uri="{FF2B5EF4-FFF2-40B4-BE49-F238E27FC236}">
                <a16:creationId xmlns:a16="http://schemas.microsoft.com/office/drawing/2014/main" id="{25F0EEA2-8861-BB15-3371-925AB0CFD1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96399" y="1463497"/>
            <a:ext cx="698367" cy="698367"/>
          </a:xfrm>
          <a:prstGeom prst="rect">
            <a:avLst/>
          </a:prstGeom>
        </p:spPr>
      </p:pic>
    </p:spTree>
    <p:extLst>
      <p:ext uri="{BB962C8B-B14F-4D97-AF65-F5344CB8AC3E}">
        <p14:creationId xmlns:p14="http://schemas.microsoft.com/office/powerpoint/2010/main" val="35838627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6FC4A-17AA-0995-2243-435028BB3A38}"/>
            </a:ext>
          </a:extLst>
        </p:cNvPr>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9F411BE4-E0A5-9D98-C3BF-B610B522337C}"/>
              </a:ext>
            </a:extLst>
          </p:cNvPr>
          <p:cNvSpPr/>
          <p:nvPr/>
        </p:nvSpPr>
        <p:spPr bwMode="auto">
          <a:xfrm>
            <a:off x="3422400" y="1821768"/>
            <a:ext cx="2554987" cy="3922814"/>
          </a:xfrm>
          <a:prstGeom prst="roundRect">
            <a:avLst>
              <a:gd name="adj" fmla="val 7384"/>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defTabSz="857250"/>
            <a:endParaRPr lang="en-IE" sz="1000" kern="0">
              <a:solidFill>
                <a:srgbClr val="000000"/>
              </a:solidFill>
              <a:latin typeface="Segoe UI"/>
            </a:endParaRPr>
          </a:p>
        </p:txBody>
      </p:sp>
      <p:sp>
        <p:nvSpPr>
          <p:cNvPr id="26" name="Oval 25">
            <a:extLst>
              <a:ext uri="{FF2B5EF4-FFF2-40B4-BE49-F238E27FC236}">
                <a16:creationId xmlns:a16="http://schemas.microsoft.com/office/drawing/2014/main" id="{659B8D4D-15CE-E35F-D6A5-56B6A77CF54B}"/>
              </a:ext>
            </a:extLst>
          </p:cNvPr>
          <p:cNvSpPr/>
          <p:nvPr/>
        </p:nvSpPr>
        <p:spPr bwMode="auto">
          <a:xfrm>
            <a:off x="4152206" y="1110580"/>
            <a:ext cx="1095375" cy="1490735"/>
          </a:xfrm>
          <a:prstGeom prst="ellipse">
            <a:avLst/>
          </a:prstGeom>
          <a:solidFill>
            <a:schemeClr val="bg1"/>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Title 1">
            <a:extLst>
              <a:ext uri="{FF2B5EF4-FFF2-40B4-BE49-F238E27FC236}">
                <a16:creationId xmlns:a16="http://schemas.microsoft.com/office/drawing/2014/main" id="{E3574FB7-EB4E-AC02-2298-D19AB15F8F20}"/>
              </a:ext>
            </a:extLst>
          </p:cNvPr>
          <p:cNvSpPr txBox="1">
            <a:spLocks noGrp="1"/>
          </p:cNvSpPr>
          <p:nvPr>
            <p:ph type="title" idx="4294967295"/>
          </p:nvPr>
        </p:nvSpPr>
        <p:spPr>
          <a:xfrm>
            <a:off x="489832" y="531631"/>
            <a:ext cx="1048931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50" normalizeH="0" baseline="0" noProof="0">
                <a:ln w="3175">
                  <a:noFill/>
                </a:ln>
                <a:solidFill>
                  <a:srgbClr val="0070C0"/>
                </a:solidFill>
                <a:effectLst/>
                <a:uLnTx/>
                <a:uFillTx/>
                <a:latin typeface="+mj-lt"/>
                <a:ea typeface="+mn-ea"/>
                <a:cs typeface="Segoe UI" pitchFamily="34" charset="0"/>
              </a:rPr>
              <a:t>Industry Scenarios</a:t>
            </a:r>
            <a:endParaRPr kumimoji="0" lang="en-IE" sz="3200" b="0" i="0" u="none" strike="noStrike" kern="1200" cap="none" spc="-50" normalizeH="0" baseline="0" noProof="0">
              <a:ln w="3175">
                <a:noFill/>
              </a:ln>
              <a:solidFill>
                <a:srgbClr val="0070C0"/>
              </a:solidFill>
              <a:effectLst/>
              <a:uLnTx/>
              <a:uFillTx/>
              <a:latin typeface="+mj-lt"/>
              <a:ea typeface="+mn-ea"/>
              <a:cs typeface="Segoe UI" pitchFamily="34" charset="0"/>
            </a:endParaRPr>
          </a:p>
        </p:txBody>
      </p:sp>
      <p:sp>
        <p:nvSpPr>
          <p:cNvPr id="61" name="Rectangle: Rounded Corners 60">
            <a:extLst>
              <a:ext uri="{FF2B5EF4-FFF2-40B4-BE49-F238E27FC236}">
                <a16:creationId xmlns:a16="http://schemas.microsoft.com/office/drawing/2014/main" id="{2E40BEB2-162E-D99C-1BF3-324F862E1C80}"/>
              </a:ext>
            </a:extLst>
          </p:cNvPr>
          <p:cNvSpPr/>
          <p:nvPr/>
        </p:nvSpPr>
        <p:spPr bwMode="auto">
          <a:xfrm>
            <a:off x="9065512" y="1815206"/>
            <a:ext cx="2554987" cy="3886625"/>
          </a:xfrm>
          <a:prstGeom prst="roundRect">
            <a:avLst>
              <a:gd name="adj" fmla="val 7384"/>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defTabSz="857250"/>
            <a:endParaRPr lang="en-IE" sz="1000" kern="0">
              <a:solidFill>
                <a:srgbClr val="000000"/>
              </a:solidFill>
              <a:latin typeface="Segoe UI"/>
            </a:endParaRPr>
          </a:p>
        </p:txBody>
      </p:sp>
      <p:sp>
        <p:nvSpPr>
          <p:cNvPr id="62" name="Oval 61">
            <a:extLst>
              <a:ext uri="{FF2B5EF4-FFF2-40B4-BE49-F238E27FC236}">
                <a16:creationId xmlns:a16="http://schemas.microsoft.com/office/drawing/2014/main" id="{3824580B-A7A4-24D7-2DC3-381EC324D2B2}"/>
              </a:ext>
            </a:extLst>
          </p:cNvPr>
          <p:cNvSpPr/>
          <p:nvPr/>
        </p:nvSpPr>
        <p:spPr bwMode="auto">
          <a:xfrm>
            <a:off x="9795318" y="1110580"/>
            <a:ext cx="1095375" cy="1476982"/>
          </a:xfrm>
          <a:prstGeom prst="ellipse">
            <a:avLst/>
          </a:prstGeom>
          <a:solidFill>
            <a:schemeClr val="bg1"/>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E5BAA88C-02A4-1C21-AB52-EA378BFBB4E0}"/>
              </a:ext>
            </a:extLst>
          </p:cNvPr>
          <p:cNvSpPr txBox="1"/>
          <p:nvPr/>
        </p:nvSpPr>
        <p:spPr>
          <a:xfrm>
            <a:off x="9093808" y="2213374"/>
            <a:ext cx="249839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accent1"/>
                </a:solidFill>
                <a:effectLst/>
                <a:uLnTx/>
                <a:uFillTx/>
                <a:latin typeface="Segoe UI Semibold" panose="020B0702040204020203" pitchFamily="34" charset="0"/>
                <a:ea typeface="+mn-ea"/>
                <a:cs typeface="Segoe UI Semibold" panose="020B0702040204020203" pitchFamily="34" charset="0"/>
              </a:rPr>
              <a:t>Media &amp; Entertainment</a:t>
            </a:r>
          </a:p>
        </p:txBody>
      </p:sp>
      <p:sp>
        <p:nvSpPr>
          <p:cNvPr id="49" name="Rectangle: Rounded Corners 48">
            <a:extLst>
              <a:ext uri="{FF2B5EF4-FFF2-40B4-BE49-F238E27FC236}">
                <a16:creationId xmlns:a16="http://schemas.microsoft.com/office/drawing/2014/main" id="{F4D21BBC-06E7-1504-F970-9F457A2558F7}"/>
              </a:ext>
            </a:extLst>
          </p:cNvPr>
          <p:cNvSpPr/>
          <p:nvPr/>
        </p:nvSpPr>
        <p:spPr bwMode="auto">
          <a:xfrm>
            <a:off x="567626" y="1821768"/>
            <a:ext cx="2554987" cy="3922814"/>
          </a:xfrm>
          <a:prstGeom prst="roundRect">
            <a:avLst>
              <a:gd name="adj" fmla="val 7384"/>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defTabSz="857250"/>
            <a:endParaRPr lang="en-IE" sz="1000" kern="0">
              <a:solidFill>
                <a:srgbClr val="000000"/>
              </a:solidFill>
              <a:latin typeface="Segoe UI"/>
            </a:endParaRPr>
          </a:p>
        </p:txBody>
      </p:sp>
      <p:sp>
        <p:nvSpPr>
          <p:cNvPr id="50" name="Oval 49">
            <a:extLst>
              <a:ext uri="{FF2B5EF4-FFF2-40B4-BE49-F238E27FC236}">
                <a16:creationId xmlns:a16="http://schemas.microsoft.com/office/drawing/2014/main" id="{CA3CC224-14FE-6159-B7E2-FA40621C70CC}"/>
              </a:ext>
            </a:extLst>
          </p:cNvPr>
          <p:cNvSpPr/>
          <p:nvPr/>
        </p:nvSpPr>
        <p:spPr bwMode="auto">
          <a:xfrm>
            <a:off x="1297432" y="1110580"/>
            <a:ext cx="1095375" cy="1490735"/>
          </a:xfrm>
          <a:prstGeom prst="ellipse">
            <a:avLst/>
          </a:prstGeom>
          <a:solidFill>
            <a:schemeClr val="bg1"/>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C8D0065C-0F46-CA82-C952-6A8C5124B408}"/>
              </a:ext>
            </a:extLst>
          </p:cNvPr>
          <p:cNvSpPr txBox="1"/>
          <p:nvPr/>
        </p:nvSpPr>
        <p:spPr>
          <a:xfrm>
            <a:off x="691197" y="2213374"/>
            <a:ext cx="23078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accent1"/>
                </a:solidFill>
                <a:effectLst/>
                <a:uLnTx/>
                <a:uFillTx/>
                <a:latin typeface="Segoe UI Semibold" panose="020B0702040204020203" pitchFamily="34" charset="0"/>
                <a:ea typeface="+mn-ea"/>
                <a:cs typeface="Segoe UI Semibold" panose="020B0702040204020203" pitchFamily="34" charset="0"/>
              </a:rPr>
              <a:t>Enterprise</a:t>
            </a:r>
          </a:p>
        </p:txBody>
      </p:sp>
      <p:sp>
        <p:nvSpPr>
          <p:cNvPr id="39" name="TextBox 38">
            <a:extLst>
              <a:ext uri="{FF2B5EF4-FFF2-40B4-BE49-F238E27FC236}">
                <a16:creationId xmlns:a16="http://schemas.microsoft.com/office/drawing/2014/main" id="{A99ECD71-B01C-BEF1-F7DF-60158F7CEBC7}"/>
              </a:ext>
            </a:extLst>
          </p:cNvPr>
          <p:cNvSpPr txBox="1"/>
          <p:nvPr/>
        </p:nvSpPr>
        <p:spPr>
          <a:xfrm>
            <a:off x="3428764" y="2213374"/>
            <a:ext cx="2523710" cy="33855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accent1"/>
                </a:solidFill>
                <a:effectLst/>
                <a:uLnTx/>
                <a:uFillTx/>
                <a:latin typeface="Segoe UI Semibold"/>
                <a:ea typeface="+mn-ea"/>
                <a:cs typeface="Segoe UI Semibold"/>
              </a:rPr>
              <a:t>Consumer Insights &amp; Retail</a:t>
            </a:r>
          </a:p>
        </p:txBody>
      </p:sp>
      <p:sp>
        <p:nvSpPr>
          <p:cNvPr id="43" name="Rectangle: Rounded Corners 42">
            <a:extLst>
              <a:ext uri="{FF2B5EF4-FFF2-40B4-BE49-F238E27FC236}">
                <a16:creationId xmlns:a16="http://schemas.microsoft.com/office/drawing/2014/main" id="{DE35B788-6C00-6215-F569-FBAA19C9E13C}"/>
              </a:ext>
            </a:extLst>
          </p:cNvPr>
          <p:cNvSpPr/>
          <p:nvPr/>
        </p:nvSpPr>
        <p:spPr>
          <a:xfrm>
            <a:off x="3323434" y="2659236"/>
            <a:ext cx="2629040" cy="294417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Customer Feedback Analysis</a:t>
            </a:r>
            <a:r>
              <a:rPr kumimoji="0" lang="en-US" sz="1100" b="0" i="0" u="none" strike="noStrike" kern="1200" cap="none" spc="0" normalizeH="0" baseline="0" noProof="0">
                <a:ln>
                  <a:noFill/>
                </a:ln>
                <a:solidFill>
                  <a:srgbClr val="000000"/>
                </a:solidFill>
                <a:effectLst/>
                <a:uLnTx/>
                <a:uFillTx/>
                <a:latin typeface="Segoe Sans Text"/>
                <a:ea typeface="+mn-ea"/>
                <a:cs typeface="+mn-cs"/>
              </a:rPr>
              <a:t>: Aggregate and analyze reviews, customer calls, and social media posts to generate product improvement insights.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Visual Merchandising Optimization</a:t>
            </a:r>
            <a:r>
              <a:rPr kumimoji="0" lang="en-US" sz="1100" b="0" i="0" u="none" strike="noStrike" kern="1200" cap="none" spc="0" normalizeH="0" baseline="0" noProof="0">
                <a:ln>
                  <a:noFill/>
                </a:ln>
                <a:solidFill>
                  <a:srgbClr val="000000"/>
                </a:solidFill>
                <a:effectLst/>
                <a:uLnTx/>
                <a:uFillTx/>
                <a:latin typeface="Segoe Sans Text"/>
                <a:ea typeface="+mn-ea"/>
                <a:cs typeface="+mn-cs"/>
              </a:rPr>
              <a:t>: Analyze in-store images and videos to assess shelf placement, branding, and customer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Voice of the Customer</a:t>
            </a:r>
            <a:r>
              <a:rPr kumimoji="0" lang="en-US" sz="1100" b="0" i="0" u="none" strike="noStrike" kern="1200" cap="none" spc="0" normalizeH="0" baseline="0" noProof="0">
                <a:ln>
                  <a:noFill/>
                </a:ln>
                <a:solidFill>
                  <a:srgbClr val="000000"/>
                </a:solidFill>
                <a:effectLst/>
                <a:uLnTx/>
                <a:uFillTx/>
                <a:latin typeface="Segoe Sans Text"/>
                <a:ea typeface="+mn-ea"/>
                <a:cs typeface="+mn-cs"/>
              </a:rPr>
              <a:t>: Combine call center transcripts, emails, and survey data to generate customer satisfaction reports.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6" name="Rectangle: Rounded Corners 65">
            <a:extLst>
              <a:ext uri="{FF2B5EF4-FFF2-40B4-BE49-F238E27FC236}">
                <a16:creationId xmlns:a16="http://schemas.microsoft.com/office/drawing/2014/main" id="{DBE9560C-E72F-7A01-8184-B5B3691DDB26}"/>
              </a:ext>
            </a:extLst>
          </p:cNvPr>
          <p:cNvSpPr/>
          <p:nvPr/>
        </p:nvSpPr>
        <p:spPr bwMode="auto">
          <a:xfrm>
            <a:off x="6232884" y="1815206"/>
            <a:ext cx="2554987" cy="3886625"/>
          </a:xfrm>
          <a:prstGeom prst="roundRect">
            <a:avLst>
              <a:gd name="adj" fmla="val 7384"/>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defTabSz="857250"/>
            <a:endParaRPr lang="en-IE" sz="1000" kern="0">
              <a:solidFill>
                <a:srgbClr val="000000"/>
              </a:solidFill>
              <a:latin typeface="Segoe UI"/>
            </a:endParaRPr>
          </a:p>
        </p:txBody>
      </p:sp>
      <p:sp>
        <p:nvSpPr>
          <p:cNvPr id="67" name="Oval 66">
            <a:extLst>
              <a:ext uri="{FF2B5EF4-FFF2-40B4-BE49-F238E27FC236}">
                <a16:creationId xmlns:a16="http://schemas.microsoft.com/office/drawing/2014/main" id="{920351F2-EF3E-739E-2ACA-D1494BF4B29F}"/>
              </a:ext>
            </a:extLst>
          </p:cNvPr>
          <p:cNvSpPr/>
          <p:nvPr/>
        </p:nvSpPr>
        <p:spPr bwMode="auto">
          <a:xfrm>
            <a:off x="6962690" y="1110580"/>
            <a:ext cx="1095375" cy="1476982"/>
          </a:xfrm>
          <a:prstGeom prst="ellipse">
            <a:avLst/>
          </a:prstGeom>
          <a:solidFill>
            <a:schemeClr val="bg1"/>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2FDD2B55-2685-49A9-B899-D25E4A2ECCE7}"/>
              </a:ext>
            </a:extLst>
          </p:cNvPr>
          <p:cNvSpPr txBox="1"/>
          <p:nvPr/>
        </p:nvSpPr>
        <p:spPr>
          <a:xfrm>
            <a:off x="6261799" y="2213374"/>
            <a:ext cx="2515490"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accent1"/>
                </a:solidFill>
                <a:effectLst/>
                <a:uLnTx/>
                <a:uFillTx/>
                <a:latin typeface="Segoe UI Semibold" panose="020B0702040204020203" pitchFamily="34" charset="0"/>
                <a:ea typeface="+mn-ea"/>
                <a:cs typeface="Segoe UI Semibold" panose="020B0702040204020203" pitchFamily="34" charset="0"/>
              </a:rPr>
              <a:t>Government &amp; Legal</a:t>
            </a:r>
          </a:p>
        </p:txBody>
      </p:sp>
      <p:sp>
        <p:nvSpPr>
          <p:cNvPr id="44" name="Rectangle: Rounded Corners 43">
            <a:extLst>
              <a:ext uri="{FF2B5EF4-FFF2-40B4-BE49-F238E27FC236}">
                <a16:creationId xmlns:a16="http://schemas.microsoft.com/office/drawing/2014/main" id="{868A4CD4-E1DB-25C3-ADBC-5F390C888DF6}"/>
              </a:ext>
            </a:extLst>
          </p:cNvPr>
          <p:cNvSpPr/>
          <p:nvPr/>
        </p:nvSpPr>
        <p:spPr>
          <a:xfrm>
            <a:off x="6164921" y="2659236"/>
            <a:ext cx="2751874" cy="297037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E-Discovery Analysis:</a:t>
            </a:r>
            <a:r>
              <a:rPr kumimoji="0" lang="en-US" sz="1100" b="0" i="0" u="none" strike="noStrike" kern="1200" cap="none" spc="0" normalizeH="0" baseline="0" noProof="0">
                <a:ln>
                  <a:noFill/>
                </a:ln>
                <a:solidFill>
                  <a:srgbClr val="000000"/>
                </a:solidFill>
                <a:effectLst/>
                <a:uLnTx/>
                <a:uFillTx/>
                <a:latin typeface="Segoe Sans Text"/>
                <a:ea typeface="+mn-ea"/>
                <a:cs typeface="+mn-cs"/>
              </a:rPr>
              <a:t> Modern litigation and investigations must process multimedia evidence (e.g. police reports, witness audio, video evidence)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Administrative Process Automation (digitizing forms and records):</a:t>
            </a:r>
            <a:r>
              <a:rPr kumimoji="0" lang="en-US" sz="1100" b="0" i="0" u="none" strike="noStrike" kern="1200" cap="none" spc="0" normalizeH="0" baseline="0" noProof="0">
                <a:ln>
                  <a:noFill/>
                </a:ln>
                <a:solidFill>
                  <a:srgbClr val="000000"/>
                </a:solidFill>
                <a:effectLst/>
                <a:uLnTx/>
                <a:uFillTx/>
                <a:latin typeface="Segoe Sans Text"/>
                <a:ea typeface="+mn-ea"/>
                <a:cs typeface="+mn-cs"/>
              </a:rPr>
              <a:t> Automate information extraction from diverse forms and records, speeding up processes and improving efficiency.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Regulatory Compliance</a:t>
            </a:r>
            <a:r>
              <a:rPr kumimoji="0" lang="en-US" sz="1100" b="0" i="0" u="none" strike="noStrike" kern="1200" cap="none" spc="0" normalizeH="0" baseline="0" noProof="0">
                <a:ln>
                  <a:noFill/>
                </a:ln>
                <a:solidFill>
                  <a:srgbClr val="000000"/>
                </a:solidFill>
                <a:effectLst/>
                <a:uLnTx/>
                <a:uFillTx/>
                <a:latin typeface="Segoe Sans Text"/>
                <a:ea typeface="+mn-ea"/>
                <a:cs typeface="+mn-cs"/>
              </a:rPr>
              <a:t>: Analyze multimodal data for compliance violations and generate audit-ready reports.</a:t>
            </a:r>
          </a:p>
        </p:txBody>
      </p:sp>
      <p:grpSp>
        <p:nvGrpSpPr>
          <p:cNvPr id="23" name="Group 22">
            <a:extLst>
              <a:ext uri="{FF2B5EF4-FFF2-40B4-BE49-F238E27FC236}">
                <a16:creationId xmlns:a16="http://schemas.microsoft.com/office/drawing/2014/main" id="{C82BE534-35E4-22D8-8335-8B7BCAAD9BA9}"/>
              </a:ext>
            </a:extLst>
          </p:cNvPr>
          <p:cNvGrpSpPr/>
          <p:nvPr/>
        </p:nvGrpSpPr>
        <p:grpSpPr>
          <a:xfrm>
            <a:off x="567626" y="5887435"/>
            <a:ext cx="11052873" cy="400167"/>
            <a:chOff x="567626" y="6028088"/>
            <a:chExt cx="11052873" cy="400167"/>
          </a:xfrm>
        </p:grpSpPr>
        <p:sp>
          <p:nvSpPr>
            <p:cNvPr id="4" name="Rectangle: Rounded Corners 3">
              <a:extLst>
                <a:ext uri="{FF2B5EF4-FFF2-40B4-BE49-F238E27FC236}">
                  <a16:creationId xmlns:a16="http://schemas.microsoft.com/office/drawing/2014/main" id="{10222838-2C6D-3290-A04A-F8792BA4ECF0}"/>
                </a:ext>
              </a:extLst>
            </p:cNvPr>
            <p:cNvSpPr/>
            <p:nvPr/>
          </p:nvSpPr>
          <p:spPr bwMode="auto">
            <a:xfrm>
              <a:off x="567626" y="6048778"/>
              <a:ext cx="11052873" cy="379477"/>
            </a:xfrm>
            <a:prstGeom prst="roundRect">
              <a:avLst/>
            </a:prstGeom>
            <a:gradFill>
              <a:gsLst>
                <a:gs pos="100000">
                  <a:schemeClr val="accent3"/>
                </a:gs>
                <a:gs pos="8000">
                  <a:schemeClr val="accent1"/>
                </a:gs>
              </a:gsLst>
              <a:lin ang="18900000" scaled="1"/>
            </a:gradFill>
          </p:spPr>
          <p:txBody>
            <a:bodyPr vert="horz" wrap="square" lIns="274320" tIns="27432" rIns="274320"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Pct val="90000"/>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97582D51-ACF9-9FE7-4964-27C39BF5B7B7}"/>
                </a:ext>
              </a:extLst>
            </p:cNvPr>
            <p:cNvSpPr txBox="1"/>
            <p:nvPr/>
          </p:nvSpPr>
          <p:spPr>
            <a:xfrm>
              <a:off x="8587954" y="6028088"/>
              <a:ext cx="1649602" cy="3603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Power Insights</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TextBox 18">
              <a:extLst>
                <a:ext uri="{FF2B5EF4-FFF2-40B4-BE49-F238E27FC236}">
                  <a16:creationId xmlns:a16="http://schemas.microsoft.com/office/drawing/2014/main" id="{25D3FB49-E5A9-D416-A719-C1433A1B79F1}"/>
                </a:ext>
              </a:extLst>
            </p:cNvPr>
            <p:cNvSpPr txBox="1"/>
            <p:nvPr/>
          </p:nvSpPr>
          <p:spPr>
            <a:xfrm>
              <a:off x="5337998" y="6028088"/>
              <a:ext cx="1628206" cy="3603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RAG Solutions</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TextBox 20">
              <a:extLst>
                <a:ext uri="{FF2B5EF4-FFF2-40B4-BE49-F238E27FC236}">
                  <a16:creationId xmlns:a16="http://schemas.microsoft.com/office/drawing/2014/main" id="{AF799959-33B9-61D0-D1C2-9933A625FB1D}"/>
                </a:ext>
              </a:extLst>
            </p:cNvPr>
            <p:cNvSpPr txBox="1"/>
            <p:nvPr/>
          </p:nvSpPr>
          <p:spPr>
            <a:xfrm>
              <a:off x="1727336" y="6028088"/>
              <a:ext cx="1988912" cy="3603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Agentic Solutions </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45" name="Rectangle: Rounded Corners 44">
            <a:extLst>
              <a:ext uri="{FF2B5EF4-FFF2-40B4-BE49-F238E27FC236}">
                <a16:creationId xmlns:a16="http://schemas.microsoft.com/office/drawing/2014/main" id="{F99C4F4A-F1F4-DE7B-9EC2-906FC8126514}"/>
              </a:ext>
            </a:extLst>
          </p:cNvPr>
          <p:cNvSpPr/>
          <p:nvPr/>
        </p:nvSpPr>
        <p:spPr>
          <a:xfrm>
            <a:off x="8994782" y="2659236"/>
            <a:ext cx="2597422" cy="278472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Media Asset Management and Content Indexing:</a:t>
            </a:r>
            <a:r>
              <a:rPr kumimoji="0" lang="en-US" sz="1100" b="0" i="0" u="none" strike="noStrike" kern="1200" cap="none" spc="0" normalizeH="0" baseline="0" noProof="0">
                <a:ln>
                  <a:noFill/>
                </a:ln>
                <a:solidFill>
                  <a:srgbClr val="000000"/>
                </a:solidFill>
                <a:effectLst/>
                <a:uLnTx/>
                <a:uFillTx/>
                <a:latin typeface="Segoe Sans Text"/>
                <a:ea typeface="+mn-ea"/>
                <a:cs typeface="+mn-cs"/>
              </a:rPr>
              <a:t> Studios, broadcasters, and content creators often need to organize and search through vast libraries of media. Tag and index audio-visual content to make it easily searchable.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Automated Highlights and Content Generation:</a:t>
            </a:r>
            <a:r>
              <a:rPr kumimoji="0" lang="en-US" sz="1100" b="0" i="0" u="none" strike="noStrike" kern="1200" cap="none" spc="0" normalizeH="0" baseline="0" noProof="0">
                <a:ln>
                  <a:noFill/>
                </a:ln>
                <a:solidFill>
                  <a:srgbClr val="000000"/>
                </a:solidFill>
                <a:effectLst/>
                <a:uLnTx/>
                <a:uFillTx/>
                <a:latin typeface="Segoe Sans Text"/>
                <a:ea typeface="+mn-ea"/>
                <a:cs typeface="+mn-cs"/>
              </a:rPr>
              <a:t> for long videos, such as sports games, AI can identify key moments, extract those segments and stitch them together to generate a draft highlight reel.</a:t>
            </a:r>
            <a:endPar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954B432F-D763-F77E-95C8-49D86FD256D9}"/>
              </a:ext>
            </a:extLst>
          </p:cNvPr>
          <p:cNvSpPr/>
          <p:nvPr/>
        </p:nvSpPr>
        <p:spPr>
          <a:xfrm>
            <a:off x="424323" y="2615692"/>
            <a:ext cx="2791781" cy="312818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Contract Intelligence</a:t>
            </a:r>
            <a:r>
              <a:rPr kumimoji="0" lang="en-US" sz="1100" b="0" i="0" u="none" strike="noStrike" kern="1200" cap="none" spc="0" normalizeH="0" baseline="0" noProof="0">
                <a:ln>
                  <a:noFill/>
                </a:ln>
                <a:solidFill>
                  <a:srgbClr val="000000"/>
                </a:solidFill>
                <a:effectLst/>
                <a:uLnTx/>
                <a:uFillTx/>
                <a:latin typeface="Segoe Sans Text"/>
                <a:ea typeface="+mn-ea"/>
                <a:cs typeface="+mn-cs"/>
              </a:rPr>
              <a:t>: Extract clauses, obligations, and risks from legal documents and generate compliance checklists.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Invoice and purchasing:</a:t>
            </a: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Automate the extraction of key details from invoices and purchase orders, streamline approval workflows, and ensure compliance with financial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Supply Chain Optimization:</a:t>
            </a: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automating document-centric steps and providing real-time decision support across a web of information – orders, inventories, routes, and external factors like weather or port conditions.</a:t>
            </a:r>
            <a:endParaRPr kumimoji="0" lang="en-US" sz="11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71A4AC4E-DFB8-2173-D45B-98DAA8B6B466}"/>
              </a:ext>
            </a:extLst>
          </p:cNvPr>
          <p:cNvGrpSpPr/>
          <p:nvPr/>
        </p:nvGrpSpPr>
        <p:grpSpPr>
          <a:xfrm>
            <a:off x="1090683" y="1126416"/>
            <a:ext cx="9946530" cy="1020893"/>
            <a:chOff x="1090683" y="1102970"/>
            <a:chExt cx="9946530" cy="1020893"/>
          </a:xfrm>
        </p:grpSpPr>
        <p:pic>
          <p:nvPicPr>
            <p:cNvPr id="1030" name="Picture 6" descr="Expect Best">
              <a:extLst>
                <a:ext uri="{FF2B5EF4-FFF2-40B4-BE49-F238E27FC236}">
                  <a16:creationId xmlns:a16="http://schemas.microsoft.com/office/drawing/2014/main" id="{705BE80C-1681-E6BE-522F-DB7E962A9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a:fillRect/>
            </a:stretch>
          </p:blipFill>
          <p:spPr bwMode="auto">
            <a:xfrm>
              <a:off x="1090683" y="1110585"/>
              <a:ext cx="1447167" cy="10056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Bhabin Tamang">
              <a:extLst>
                <a:ext uri="{FF2B5EF4-FFF2-40B4-BE49-F238E27FC236}">
                  <a16:creationId xmlns:a16="http://schemas.microsoft.com/office/drawing/2014/main" id="{0403E7D3-7B93-AE43-AA35-2DD8EFEB5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780" y="1148769"/>
              <a:ext cx="1393941" cy="9292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6" name="Picture 12" descr="Martin Lopez">
              <a:extLst>
                <a:ext uri="{FF2B5EF4-FFF2-40B4-BE49-F238E27FC236}">
                  <a16:creationId xmlns:a16="http://schemas.microsoft.com/office/drawing/2014/main" id="{C0FBEBE8-4DC2-741B-5AD1-D75E1F3D3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8797" y="1150611"/>
              <a:ext cx="1388416" cy="9256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64" name="Picture 16" descr="Andrea Piacquadio">
              <a:extLst>
                <a:ext uri="{FF2B5EF4-FFF2-40B4-BE49-F238E27FC236}">
                  <a16:creationId xmlns:a16="http://schemas.microsoft.com/office/drawing/2014/main" id="{B506C5B7-2571-3469-50B6-6E2F7AAB0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912" y="1102970"/>
              <a:ext cx="1388415" cy="10208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82529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A2032-F5F6-8CB3-D37B-886C89841D76}"/>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92A2E76-2DFA-1098-07E0-5AC53F10E569}"/>
              </a:ext>
            </a:extLst>
          </p:cNvPr>
          <p:cNvSpPr txBox="1">
            <a:spLocks noGrp="1"/>
          </p:cNvSpPr>
          <p:nvPr>
            <p:ph type="title" idx="4294967295"/>
          </p:nvPr>
        </p:nvSpPr>
        <p:spPr>
          <a:xfrm>
            <a:off x="489832" y="531631"/>
            <a:ext cx="1048931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50" normalizeH="0" baseline="0" noProof="0">
                <a:ln w="3175">
                  <a:noFill/>
                </a:ln>
                <a:solidFill>
                  <a:srgbClr val="0070C0"/>
                </a:solidFill>
                <a:effectLst/>
                <a:uLnTx/>
                <a:uFillTx/>
                <a:latin typeface="+mj-lt"/>
                <a:ea typeface="+mn-ea"/>
                <a:cs typeface="Segoe UI" pitchFamily="34" charset="0"/>
              </a:rPr>
              <a:t>Industry Scenarios</a:t>
            </a:r>
            <a:endParaRPr kumimoji="0" lang="en-IE" sz="3200" b="0" i="0" u="none" strike="noStrike" kern="1200" cap="none" spc="-50" normalizeH="0" baseline="0" noProof="0">
              <a:ln w="3175">
                <a:noFill/>
              </a:ln>
              <a:solidFill>
                <a:srgbClr val="0070C0"/>
              </a:solidFill>
              <a:effectLst/>
              <a:uLnTx/>
              <a:uFillTx/>
              <a:latin typeface="+mj-lt"/>
              <a:ea typeface="+mn-ea"/>
              <a:cs typeface="Segoe UI" pitchFamily="34" charset="0"/>
            </a:endParaRPr>
          </a:p>
        </p:txBody>
      </p:sp>
      <p:sp>
        <p:nvSpPr>
          <p:cNvPr id="61" name="Rectangle: Rounded Corners 60">
            <a:extLst>
              <a:ext uri="{FF2B5EF4-FFF2-40B4-BE49-F238E27FC236}">
                <a16:creationId xmlns:a16="http://schemas.microsoft.com/office/drawing/2014/main" id="{A0165EC7-AE7D-CA95-ECEE-F4C305FB877A}"/>
              </a:ext>
            </a:extLst>
          </p:cNvPr>
          <p:cNvSpPr/>
          <p:nvPr/>
        </p:nvSpPr>
        <p:spPr bwMode="auto">
          <a:xfrm>
            <a:off x="9065512" y="1815206"/>
            <a:ext cx="2554987" cy="3886625"/>
          </a:xfrm>
          <a:prstGeom prst="roundRect">
            <a:avLst>
              <a:gd name="adj" fmla="val 7384"/>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defTabSz="857250"/>
            <a:endParaRPr lang="en-IE" sz="1000" kern="0">
              <a:solidFill>
                <a:srgbClr val="000000"/>
              </a:solidFill>
              <a:latin typeface="Segoe UI"/>
            </a:endParaRPr>
          </a:p>
        </p:txBody>
      </p:sp>
      <p:sp>
        <p:nvSpPr>
          <p:cNvPr id="62" name="Oval 61">
            <a:extLst>
              <a:ext uri="{FF2B5EF4-FFF2-40B4-BE49-F238E27FC236}">
                <a16:creationId xmlns:a16="http://schemas.microsoft.com/office/drawing/2014/main" id="{CD2644F0-7DAF-95FC-8832-39F2AA4A09B6}"/>
              </a:ext>
            </a:extLst>
          </p:cNvPr>
          <p:cNvSpPr/>
          <p:nvPr/>
        </p:nvSpPr>
        <p:spPr bwMode="auto">
          <a:xfrm>
            <a:off x="9795318" y="1110580"/>
            <a:ext cx="1095375" cy="1476982"/>
          </a:xfrm>
          <a:prstGeom prst="ellipse">
            <a:avLst/>
          </a:prstGeom>
          <a:solidFill>
            <a:schemeClr val="bg1"/>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F735C1AD-7D98-E44D-B559-4327952C72F0}"/>
              </a:ext>
            </a:extLst>
          </p:cNvPr>
          <p:cNvSpPr txBox="1"/>
          <p:nvPr/>
        </p:nvSpPr>
        <p:spPr>
          <a:xfrm>
            <a:off x="9093808" y="2204162"/>
            <a:ext cx="249839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accent1"/>
                </a:solidFill>
                <a:effectLst/>
                <a:uLnTx/>
                <a:uFillTx/>
                <a:latin typeface="Segoe UI Semibold" panose="020B0702040204020203" pitchFamily="34" charset="0"/>
                <a:ea typeface="+mn-ea"/>
                <a:cs typeface="Segoe UI Semibold" panose="020B0702040204020203" pitchFamily="34" charset="0"/>
              </a:rPr>
              <a:t>Energy &amp; Utilities</a:t>
            </a:r>
          </a:p>
        </p:txBody>
      </p:sp>
      <p:sp>
        <p:nvSpPr>
          <p:cNvPr id="45" name="Rectangle: Rounded Corners 44">
            <a:extLst>
              <a:ext uri="{FF2B5EF4-FFF2-40B4-BE49-F238E27FC236}">
                <a16:creationId xmlns:a16="http://schemas.microsoft.com/office/drawing/2014/main" id="{853F9C31-F841-08EB-A8C1-CA28B96FEBEA}"/>
              </a:ext>
            </a:extLst>
          </p:cNvPr>
          <p:cNvSpPr/>
          <p:nvPr/>
        </p:nvSpPr>
        <p:spPr>
          <a:xfrm>
            <a:off x="8958451" y="2610356"/>
            <a:ext cx="2498396" cy="310035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Integrated Asset Management and Resource Optimization:</a:t>
            </a:r>
            <a:r>
              <a:rPr kumimoji="0" lang="en-US" sz="1100" b="0" i="0" u="none" strike="noStrike" kern="1200" cap="none" spc="0" normalizeH="0" baseline="0" noProof="0">
                <a:ln>
                  <a:noFill/>
                </a:ln>
                <a:solidFill>
                  <a:srgbClr val="000000"/>
                </a:solidFill>
                <a:effectLst/>
                <a:uLnTx/>
                <a:uFillTx/>
                <a:latin typeface="Segoe Sans Text"/>
                <a:ea typeface="+mn-ea"/>
                <a:cs typeface="+mn-cs"/>
              </a:rPr>
              <a:t> unify diverse data streams for holistic decision-making, optimizing operations and safety in energy and utilities sectors by integrating sensor, image, and text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Predictive Maintenance and Grid Reliability:</a:t>
            </a:r>
            <a:r>
              <a:rPr kumimoji="0" lang="en-US" sz="1100" b="0" i="0" u="none" strike="noStrike" kern="1200" cap="none" spc="0" normalizeH="0" baseline="0" noProof="0">
                <a:ln>
                  <a:noFill/>
                </a:ln>
                <a:solidFill>
                  <a:srgbClr val="000000"/>
                </a:solidFill>
                <a:effectLst/>
                <a:uLnTx/>
                <a:uFillTx/>
                <a:latin typeface="Segoe Sans Text"/>
                <a:ea typeface="+mn-ea"/>
                <a:cs typeface="+mn-cs"/>
              </a:rPr>
              <a:t> enhances predictive maintenance by analyzing visual and sensor data, quickly identifying infrastructure risks to prevent outages and optimize grid reliability.</a:t>
            </a:r>
          </a:p>
        </p:txBody>
      </p:sp>
      <p:sp>
        <p:nvSpPr>
          <p:cNvPr id="49" name="Rectangle: Rounded Corners 48">
            <a:extLst>
              <a:ext uri="{FF2B5EF4-FFF2-40B4-BE49-F238E27FC236}">
                <a16:creationId xmlns:a16="http://schemas.microsoft.com/office/drawing/2014/main" id="{D14935B5-2A6C-AAD5-AA6F-EFB29D08E659}"/>
              </a:ext>
            </a:extLst>
          </p:cNvPr>
          <p:cNvSpPr/>
          <p:nvPr/>
        </p:nvSpPr>
        <p:spPr bwMode="auto">
          <a:xfrm>
            <a:off x="567626" y="1821768"/>
            <a:ext cx="2554987" cy="3922814"/>
          </a:xfrm>
          <a:prstGeom prst="roundRect">
            <a:avLst>
              <a:gd name="adj" fmla="val 7384"/>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defTabSz="857250"/>
            <a:endParaRPr lang="en-IE" sz="1000" kern="0">
              <a:solidFill>
                <a:srgbClr val="000000"/>
              </a:solidFill>
              <a:latin typeface="Segoe UI"/>
            </a:endParaRPr>
          </a:p>
        </p:txBody>
      </p:sp>
      <p:sp>
        <p:nvSpPr>
          <p:cNvPr id="50" name="Oval 49">
            <a:extLst>
              <a:ext uri="{FF2B5EF4-FFF2-40B4-BE49-F238E27FC236}">
                <a16:creationId xmlns:a16="http://schemas.microsoft.com/office/drawing/2014/main" id="{91239382-2C2E-3BDF-68BA-A9297DC30C25}"/>
              </a:ext>
            </a:extLst>
          </p:cNvPr>
          <p:cNvSpPr/>
          <p:nvPr/>
        </p:nvSpPr>
        <p:spPr bwMode="auto">
          <a:xfrm>
            <a:off x="1297432" y="1110580"/>
            <a:ext cx="1095375" cy="1490735"/>
          </a:xfrm>
          <a:prstGeom prst="ellipse">
            <a:avLst/>
          </a:prstGeom>
          <a:solidFill>
            <a:schemeClr val="bg1"/>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812BD43A-F7E8-A4BF-7E36-AB0C059FC4F1}"/>
              </a:ext>
            </a:extLst>
          </p:cNvPr>
          <p:cNvSpPr txBox="1"/>
          <p:nvPr/>
        </p:nvSpPr>
        <p:spPr>
          <a:xfrm>
            <a:off x="691197" y="2204162"/>
            <a:ext cx="23078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accent1"/>
                </a:solidFill>
                <a:effectLst/>
                <a:uLnTx/>
                <a:uFillTx/>
                <a:latin typeface="Segoe UI Semibold" panose="020B0702040204020203" pitchFamily="34" charset="0"/>
                <a:ea typeface="+mn-ea"/>
                <a:cs typeface="Segoe UI Semibold" panose="020B0702040204020203" pitchFamily="34" charset="0"/>
              </a:rPr>
              <a:t>Health Care</a:t>
            </a:r>
          </a:p>
        </p:txBody>
      </p:sp>
      <p:sp>
        <p:nvSpPr>
          <p:cNvPr id="42" name="Rectangle: Rounded Corners 41">
            <a:extLst>
              <a:ext uri="{FF2B5EF4-FFF2-40B4-BE49-F238E27FC236}">
                <a16:creationId xmlns:a16="http://schemas.microsoft.com/office/drawing/2014/main" id="{138C6089-67FA-2539-CD13-42ABC5F19A97}"/>
              </a:ext>
            </a:extLst>
          </p:cNvPr>
          <p:cNvSpPr/>
          <p:nvPr/>
        </p:nvSpPr>
        <p:spPr>
          <a:xfrm>
            <a:off x="489832" y="2644418"/>
            <a:ext cx="2632781" cy="278472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Clinical Documentation Analysis</a:t>
            </a:r>
            <a:r>
              <a:rPr kumimoji="0" lang="en-US" sz="1100" b="0" i="0" u="none" strike="noStrike" kern="1200" cap="none" spc="0" normalizeH="0" baseline="0" noProof="0">
                <a:ln>
                  <a:noFill/>
                </a:ln>
                <a:solidFill>
                  <a:srgbClr val="000000"/>
                </a:solidFill>
                <a:effectLst/>
                <a:uLnTx/>
                <a:uFillTx/>
                <a:latin typeface="Segoe Sans Text"/>
                <a:ea typeface="+mn-ea"/>
                <a:cs typeface="+mn-cs"/>
              </a:rPr>
              <a:t>: Extract patient data from handwritten notes, scanned forms, and audio dictations; generate structured summaries.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Medical Imaging Insights</a:t>
            </a:r>
            <a:r>
              <a:rPr kumimoji="0" lang="en-US" sz="1100" b="0" i="0" u="none" strike="noStrike" kern="1200" cap="none" spc="0" normalizeH="0" baseline="0" noProof="0">
                <a:ln>
                  <a:noFill/>
                </a:ln>
                <a:solidFill>
                  <a:srgbClr val="000000"/>
                </a:solidFill>
                <a:effectLst/>
                <a:uLnTx/>
                <a:uFillTx/>
                <a:latin typeface="Segoe Sans Text"/>
                <a:ea typeface="+mn-ea"/>
                <a:cs typeface="+mn-cs"/>
              </a:rPr>
              <a:t>: Combine radiology images with patient records to generate diagnostic hypotheses or treatment suggestions.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Pharmacovigilance</a:t>
            </a:r>
            <a:r>
              <a:rPr kumimoji="0" lang="en-US" sz="1100" b="0" i="0" u="none" strike="noStrike" kern="1200" cap="none" spc="0" normalizeH="0" baseline="0" noProof="0">
                <a:ln>
                  <a:noFill/>
                </a:ln>
                <a:solidFill>
                  <a:srgbClr val="000000"/>
                </a:solidFill>
                <a:effectLst/>
                <a:uLnTx/>
                <a:uFillTx/>
                <a:latin typeface="Segoe Sans Text"/>
                <a:ea typeface="+mn-ea"/>
                <a:cs typeface="+mn-cs"/>
              </a:rPr>
              <a:t>: Monitor and summarize adverse event reports from text, audio calls, and scanned documents.</a:t>
            </a:r>
            <a:endParaRPr kumimoji="0" lang="en-GB"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6" name="Rectangle: Rounded Corners 65">
            <a:extLst>
              <a:ext uri="{FF2B5EF4-FFF2-40B4-BE49-F238E27FC236}">
                <a16:creationId xmlns:a16="http://schemas.microsoft.com/office/drawing/2014/main" id="{F8631764-C52B-C97D-0E52-CD3F130307CA}"/>
              </a:ext>
            </a:extLst>
          </p:cNvPr>
          <p:cNvSpPr/>
          <p:nvPr/>
        </p:nvSpPr>
        <p:spPr bwMode="auto">
          <a:xfrm>
            <a:off x="6232884" y="1815206"/>
            <a:ext cx="2554987" cy="3886625"/>
          </a:xfrm>
          <a:prstGeom prst="roundRect">
            <a:avLst>
              <a:gd name="adj" fmla="val 7384"/>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defTabSz="857250"/>
            <a:endParaRPr lang="en-IE" sz="1000" kern="0">
              <a:solidFill>
                <a:srgbClr val="000000"/>
              </a:solidFill>
              <a:latin typeface="Segoe UI"/>
            </a:endParaRPr>
          </a:p>
        </p:txBody>
      </p:sp>
      <p:sp>
        <p:nvSpPr>
          <p:cNvPr id="67" name="Oval 66">
            <a:extLst>
              <a:ext uri="{FF2B5EF4-FFF2-40B4-BE49-F238E27FC236}">
                <a16:creationId xmlns:a16="http://schemas.microsoft.com/office/drawing/2014/main" id="{D7249144-1776-A851-F5BD-28797FE4D6EE}"/>
              </a:ext>
            </a:extLst>
          </p:cNvPr>
          <p:cNvSpPr/>
          <p:nvPr/>
        </p:nvSpPr>
        <p:spPr bwMode="auto">
          <a:xfrm>
            <a:off x="6962690" y="1110580"/>
            <a:ext cx="1095375" cy="1476982"/>
          </a:xfrm>
          <a:prstGeom prst="ellipse">
            <a:avLst/>
          </a:prstGeom>
          <a:solidFill>
            <a:schemeClr val="bg1"/>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9E55A867-30BF-40A8-0348-5E13DD12C78C}"/>
              </a:ext>
            </a:extLst>
          </p:cNvPr>
          <p:cNvSpPr txBox="1"/>
          <p:nvPr/>
        </p:nvSpPr>
        <p:spPr>
          <a:xfrm>
            <a:off x="6261799" y="2204162"/>
            <a:ext cx="2515490"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accent1"/>
                </a:solidFill>
                <a:effectLst/>
                <a:uLnTx/>
                <a:uFillTx/>
                <a:latin typeface="Segoe UI Semibold" panose="020B0702040204020203" pitchFamily="34" charset="0"/>
                <a:ea typeface="+mn-ea"/>
                <a:cs typeface="Segoe UI Semibold" panose="020B0702040204020203" pitchFamily="34" charset="0"/>
              </a:rPr>
              <a:t>Banking &amp; Finance</a:t>
            </a:r>
          </a:p>
        </p:txBody>
      </p:sp>
      <p:sp>
        <p:nvSpPr>
          <p:cNvPr id="44" name="Rectangle: Rounded Corners 43">
            <a:extLst>
              <a:ext uri="{FF2B5EF4-FFF2-40B4-BE49-F238E27FC236}">
                <a16:creationId xmlns:a16="http://schemas.microsoft.com/office/drawing/2014/main" id="{CC388034-B6F0-376B-548F-DE5F20F3B976}"/>
              </a:ext>
            </a:extLst>
          </p:cNvPr>
          <p:cNvSpPr/>
          <p:nvPr/>
        </p:nvSpPr>
        <p:spPr>
          <a:xfrm>
            <a:off x="6125992" y="2644418"/>
            <a:ext cx="2743200" cy="278472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Fraud Detection and Risk Management:</a:t>
            </a:r>
            <a:r>
              <a:rPr kumimoji="0" lang="en-US" sz="1100" b="0" i="0" u="none" strike="noStrike" kern="1200" cap="none" spc="0" normalizeH="0" baseline="0" noProof="0">
                <a:ln>
                  <a:noFill/>
                </a:ln>
                <a:solidFill>
                  <a:srgbClr val="000000"/>
                </a:solidFill>
                <a:effectLst/>
                <a:uLnTx/>
                <a:uFillTx/>
                <a:latin typeface="Segoe Sans Text"/>
                <a:ea typeface="+mn-ea"/>
                <a:cs typeface="+mn-cs"/>
              </a:rPr>
              <a:t> Multimodal AI improves fraud detection by integrating and identifying unusual patterns across diverse data sources, providing a holistic view for faster, more accurate fraud alerts and risk assessments,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Document Processing and Compliance Automation:</a:t>
            </a:r>
            <a:r>
              <a:rPr kumimoji="0" lang="en-US" sz="1100" b="0" i="0" u="none" strike="noStrike" kern="1200" cap="none" spc="0" normalizeH="0" baseline="0" noProof="0">
                <a:ln>
                  <a:noFill/>
                </a:ln>
                <a:solidFill>
                  <a:srgbClr val="000000"/>
                </a:solidFill>
                <a:effectLst/>
                <a:uLnTx/>
                <a:uFillTx/>
                <a:latin typeface="Segoe Sans Text"/>
                <a:ea typeface="+mn-ea"/>
                <a:cs typeface="+mn-cs"/>
              </a:rPr>
              <a:t> extract key information across many different document types regardless of format (loan applications, tax forms, insurance claims, regulatory filings, etc.)</a:t>
            </a:r>
          </a:p>
        </p:txBody>
      </p:sp>
      <p:grpSp>
        <p:nvGrpSpPr>
          <p:cNvPr id="23" name="Group 22">
            <a:extLst>
              <a:ext uri="{FF2B5EF4-FFF2-40B4-BE49-F238E27FC236}">
                <a16:creationId xmlns:a16="http://schemas.microsoft.com/office/drawing/2014/main" id="{9CFECF37-2693-1CB4-9EAF-7D6392058FB9}"/>
              </a:ext>
            </a:extLst>
          </p:cNvPr>
          <p:cNvGrpSpPr/>
          <p:nvPr/>
        </p:nvGrpSpPr>
        <p:grpSpPr>
          <a:xfrm>
            <a:off x="567626" y="5887435"/>
            <a:ext cx="11052873" cy="400167"/>
            <a:chOff x="567626" y="6028088"/>
            <a:chExt cx="11052873" cy="400167"/>
          </a:xfrm>
        </p:grpSpPr>
        <p:sp>
          <p:nvSpPr>
            <p:cNvPr id="4" name="Rectangle: Rounded Corners 3">
              <a:extLst>
                <a:ext uri="{FF2B5EF4-FFF2-40B4-BE49-F238E27FC236}">
                  <a16:creationId xmlns:a16="http://schemas.microsoft.com/office/drawing/2014/main" id="{59DB6022-B31D-2F7F-9C50-D590893BE0FF}"/>
                </a:ext>
              </a:extLst>
            </p:cNvPr>
            <p:cNvSpPr/>
            <p:nvPr/>
          </p:nvSpPr>
          <p:spPr bwMode="auto">
            <a:xfrm>
              <a:off x="567626" y="6048778"/>
              <a:ext cx="11052873" cy="379477"/>
            </a:xfrm>
            <a:prstGeom prst="roundRect">
              <a:avLst/>
            </a:prstGeom>
            <a:gradFill>
              <a:gsLst>
                <a:gs pos="100000">
                  <a:schemeClr val="accent3"/>
                </a:gs>
                <a:gs pos="8000">
                  <a:schemeClr val="accent1"/>
                </a:gs>
              </a:gsLst>
              <a:lin ang="18900000" scaled="1"/>
            </a:gradFill>
          </p:spPr>
          <p:txBody>
            <a:bodyPr vert="horz" wrap="square" lIns="274320" tIns="27432" rIns="274320"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Pct val="90000"/>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1C9295ED-E69E-643D-C8A7-5ABC2B599FEE}"/>
                </a:ext>
              </a:extLst>
            </p:cNvPr>
            <p:cNvSpPr txBox="1"/>
            <p:nvPr/>
          </p:nvSpPr>
          <p:spPr>
            <a:xfrm>
              <a:off x="8587954" y="6028088"/>
              <a:ext cx="1649602" cy="3603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Power Insights</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TextBox 18">
              <a:extLst>
                <a:ext uri="{FF2B5EF4-FFF2-40B4-BE49-F238E27FC236}">
                  <a16:creationId xmlns:a16="http://schemas.microsoft.com/office/drawing/2014/main" id="{3E96A447-FB49-87C1-1062-184D80578348}"/>
                </a:ext>
              </a:extLst>
            </p:cNvPr>
            <p:cNvSpPr txBox="1"/>
            <p:nvPr/>
          </p:nvSpPr>
          <p:spPr>
            <a:xfrm>
              <a:off x="5337998" y="6028088"/>
              <a:ext cx="1628206" cy="3603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RAG Solutions</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TextBox 20">
              <a:extLst>
                <a:ext uri="{FF2B5EF4-FFF2-40B4-BE49-F238E27FC236}">
                  <a16:creationId xmlns:a16="http://schemas.microsoft.com/office/drawing/2014/main" id="{5BAD8A3B-FD59-8E8C-D134-E393B237FFA2}"/>
                </a:ext>
              </a:extLst>
            </p:cNvPr>
            <p:cNvSpPr txBox="1"/>
            <p:nvPr/>
          </p:nvSpPr>
          <p:spPr>
            <a:xfrm>
              <a:off x="1727336" y="6028088"/>
              <a:ext cx="1988912" cy="3603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Agentic Solutions </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3" name="Rectangle: Rounded Corners 2">
            <a:extLst>
              <a:ext uri="{FF2B5EF4-FFF2-40B4-BE49-F238E27FC236}">
                <a16:creationId xmlns:a16="http://schemas.microsoft.com/office/drawing/2014/main" id="{8D9B54A5-7A04-D0CF-A592-CAB1104CBF41}"/>
              </a:ext>
            </a:extLst>
          </p:cNvPr>
          <p:cNvSpPr/>
          <p:nvPr/>
        </p:nvSpPr>
        <p:spPr bwMode="auto">
          <a:xfrm>
            <a:off x="3422400" y="1821768"/>
            <a:ext cx="2554987" cy="3922814"/>
          </a:xfrm>
          <a:prstGeom prst="roundRect">
            <a:avLst>
              <a:gd name="adj" fmla="val 7384"/>
            </a:avLst>
          </a:prstGeom>
          <a:ln w="25400" cap="rnd">
            <a:gradFill flip="none" rotWithShape="1">
              <a:gsLst>
                <a:gs pos="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288000" tIns="171450" bIns="171450" rtlCol="0" anchor="ctr"/>
          <a:lstStyle/>
          <a:p>
            <a:pPr defTabSz="857250"/>
            <a:endParaRPr lang="en-IE" sz="1000" kern="0">
              <a:solidFill>
                <a:srgbClr val="000000"/>
              </a:solidFill>
              <a:latin typeface="Segoe UI"/>
            </a:endParaRPr>
          </a:p>
        </p:txBody>
      </p:sp>
      <p:sp>
        <p:nvSpPr>
          <p:cNvPr id="5" name="Oval 4">
            <a:extLst>
              <a:ext uri="{FF2B5EF4-FFF2-40B4-BE49-F238E27FC236}">
                <a16:creationId xmlns:a16="http://schemas.microsoft.com/office/drawing/2014/main" id="{1D66B120-D063-3E78-4945-A2ECCCE25E66}"/>
              </a:ext>
            </a:extLst>
          </p:cNvPr>
          <p:cNvSpPr/>
          <p:nvPr/>
        </p:nvSpPr>
        <p:spPr bwMode="auto">
          <a:xfrm>
            <a:off x="4152206" y="1110580"/>
            <a:ext cx="1095375" cy="1490735"/>
          </a:xfrm>
          <a:prstGeom prst="ellipse">
            <a:avLst/>
          </a:prstGeom>
          <a:solidFill>
            <a:schemeClr val="bg1"/>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2227F85A-C1F4-DEAB-6381-658584668A32}"/>
              </a:ext>
            </a:extLst>
          </p:cNvPr>
          <p:cNvSpPr txBox="1"/>
          <p:nvPr/>
        </p:nvSpPr>
        <p:spPr>
          <a:xfrm>
            <a:off x="3428764" y="2204162"/>
            <a:ext cx="2523710" cy="33855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solidFill>
                  <a:schemeClr val="accent1"/>
                </a:solidFill>
                <a:effectLst/>
                <a:uLnTx/>
                <a:uFillTx/>
                <a:latin typeface="Segoe UI Semibold"/>
                <a:ea typeface="+mn-ea"/>
                <a:cs typeface="Segoe UI Semibold"/>
              </a:rPr>
              <a:t>Marketing &amp; Advertising</a:t>
            </a:r>
          </a:p>
        </p:txBody>
      </p:sp>
      <p:sp>
        <p:nvSpPr>
          <p:cNvPr id="7" name="Rectangle: Rounded Corners 6">
            <a:extLst>
              <a:ext uri="{FF2B5EF4-FFF2-40B4-BE49-F238E27FC236}">
                <a16:creationId xmlns:a16="http://schemas.microsoft.com/office/drawing/2014/main" id="{980A81FF-ED70-A89D-0516-3076B3366B0C}"/>
              </a:ext>
            </a:extLst>
          </p:cNvPr>
          <p:cNvSpPr/>
          <p:nvPr/>
        </p:nvSpPr>
        <p:spPr>
          <a:xfrm>
            <a:off x="3293533" y="2644418"/>
            <a:ext cx="2743200" cy="297037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Personalized Content Generation and Dynamic Experiences:</a:t>
            </a:r>
            <a:r>
              <a:rPr kumimoji="0" lang="en-US" sz="1100" b="0" i="0" u="none" strike="noStrike" kern="1200" cap="none" spc="0" normalizeH="0" baseline="0" noProof="0">
                <a:ln>
                  <a:noFill/>
                </a:ln>
                <a:solidFill>
                  <a:srgbClr val="000000"/>
                </a:solidFill>
                <a:effectLst/>
                <a:uLnTx/>
                <a:uFillTx/>
                <a:latin typeface="Segoe Sans Text"/>
                <a:ea typeface="+mn-ea"/>
                <a:cs typeface="+mn-cs"/>
              </a:rPr>
              <a:t> agencies can feed in a brand’s existing content (web pages, PDF brochures, product images, videos, audio testimonials, etc.) and then create new, tailored user experiences.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mn-cs"/>
              </a:rPr>
              <a:t>Advertising Analytics and Asset Optimization:</a:t>
            </a:r>
            <a:r>
              <a:rPr kumimoji="0" lang="en-US" sz="1100" b="0" i="0" u="none" strike="noStrike" kern="1200" cap="none" spc="0" normalizeH="0" baseline="0" noProof="0">
                <a:ln>
                  <a:noFill/>
                </a:ln>
                <a:solidFill>
                  <a:srgbClr val="000000"/>
                </a:solidFill>
                <a:effectLst/>
                <a:uLnTx/>
                <a:uFillTx/>
                <a:latin typeface="Segoe Sans Text"/>
                <a:ea typeface="+mn-ea"/>
                <a:cs typeface="+mn-cs"/>
              </a:rPr>
              <a:t> analyze ads and customer interactions to inform better marketing decisions, extracting successful elements from past campaigns to enhance future engagement and streamline asset organization.</a:t>
            </a:r>
            <a:endParaRPr kumimoji="0" lang="en-GB"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35" name="Picture 8" descr="Iveta Žižková">
            <a:extLst>
              <a:ext uri="{FF2B5EF4-FFF2-40B4-BE49-F238E27FC236}">
                <a16:creationId xmlns:a16="http://schemas.microsoft.com/office/drawing/2014/main" id="{CC0EF603-661B-01E4-F013-01CB83BCCA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53" b="18888"/>
          <a:stretch>
            <a:fillRect/>
          </a:stretch>
        </p:blipFill>
        <p:spPr bwMode="auto">
          <a:xfrm>
            <a:off x="3965266" y="1161116"/>
            <a:ext cx="1446362" cy="9284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6" name="Picture 10" descr="Alex P">
            <a:extLst>
              <a:ext uri="{FF2B5EF4-FFF2-40B4-BE49-F238E27FC236}">
                <a16:creationId xmlns:a16="http://schemas.microsoft.com/office/drawing/2014/main" id="{AB8301FD-2AF1-7EAD-6CD2-113F3FEDB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5934" y="1161116"/>
            <a:ext cx="1403315" cy="9355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7" name="Picture 14" descr="Services for Energy and Utilities Industry - Flatworld Solutions">
            <a:extLst>
              <a:ext uri="{FF2B5EF4-FFF2-40B4-BE49-F238E27FC236}">
                <a16:creationId xmlns:a16="http://schemas.microsoft.com/office/drawing/2014/main" id="{5CC5BBAE-4F47-D630-7F95-113EF083D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2097" y="1161116"/>
            <a:ext cx="1461816" cy="973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6" name="Picture 18" descr="Pixabay">
            <a:extLst>
              <a:ext uri="{FF2B5EF4-FFF2-40B4-BE49-F238E27FC236}">
                <a16:creationId xmlns:a16="http://schemas.microsoft.com/office/drawing/2014/main" id="{8D77FE01-E77C-12D9-40E8-45D810205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5389" y="1161116"/>
            <a:ext cx="1403315" cy="9355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959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6BCC-D421-B919-7DF2-D990FD15929A}"/>
              </a:ext>
            </a:extLst>
          </p:cNvPr>
          <p:cNvSpPr>
            <a:spLocks noGrp="1"/>
          </p:cNvSpPr>
          <p:nvPr>
            <p:ph type="title"/>
          </p:nvPr>
        </p:nvSpPr>
        <p:spPr/>
        <p:txBody>
          <a:bodyPr/>
          <a:lstStyle/>
          <a:p>
            <a:r>
              <a:rPr lang="en-US"/>
              <a:t>Content Understanding Demos</a:t>
            </a:r>
          </a:p>
        </p:txBody>
      </p:sp>
      <p:sp>
        <p:nvSpPr>
          <p:cNvPr id="3" name="TextBox 2">
            <a:extLst>
              <a:ext uri="{FF2B5EF4-FFF2-40B4-BE49-F238E27FC236}">
                <a16:creationId xmlns:a16="http://schemas.microsoft.com/office/drawing/2014/main" id="{E3BF3083-34D2-29D6-3D3F-BA16D9A2E747}"/>
              </a:ext>
            </a:extLst>
          </p:cNvPr>
          <p:cNvSpPr txBox="1"/>
          <p:nvPr/>
        </p:nvSpPr>
        <p:spPr>
          <a:xfrm>
            <a:off x="7538374" y="6093023"/>
            <a:ext cx="454195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mn-cs"/>
                <a:hlinkClick r:id="rId2"/>
              </a:rPr>
              <a:t>Demo Landing Page: Azure AI in Action</a:t>
            </a:r>
            <a:endParaRPr kumimoji="0" lang="en-US" sz="20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6" name="Picture 5">
            <a:hlinkClick r:id="rId2"/>
            <a:extLst>
              <a:ext uri="{FF2B5EF4-FFF2-40B4-BE49-F238E27FC236}">
                <a16:creationId xmlns:a16="http://schemas.microsoft.com/office/drawing/2014/main" id="{EF7D0ECF-5C4B-F8A3-6F9B-0A2720ED3750}"/>
              </a:ext>
            </a:extLst>
          </p:cNvPr>
          <p:cNvPicPr>
            <a:picLocks noChangeAspect="1"/>
          </p:cNvPicPr>
          <p:nvPr/>
        </p:nvPicPr>
        <p:blipFill>
          <a:blip r:embed="rId3"/>
          <a:stretch>
            <a:fillRect/>
          </a:stretch>
        </p:blipFill>
        <p:spPr>
          <a:xfrm>
            <a:off x="1385547" y="1316985"/>
            <a:ext cx="2552921" cy="3627434"/>
          </a:xfrm>
          <a:prstGeom prst="rect">
            <a:avLst/>
          </a:prstGeom>
          <a:ln>
            <a:noFill/>
          </a:ln>
          <a:effectLst>
            <a:outerShdw blurRad="292100" dist="139700" dir="2700000" algn="tl" rotWithShape="0">
              <a:srgbClr val="333333">
                <a:alpha val="65000"/>
              </a:srgbClr>
            </a:outerShdw>
          </a:effectLst>
        </p:spPr>
      </p:pic>
      <p:pic>
        <p:nvPicPr>
          <p:cNvPr id="9" name="Picture 8">
            <a:hlinkClick r:id="rId2"/>
            <a:extLst>
              <a:ext uri="{FF2B5EF4-FFF2-40B4-BE49-F238E27FC236}">
                <a16:creationId xmlns:a16="http://schemas.microsoft.com/office/drawing/2014/main" id="{F63A4DB0-2ADE-C0F0-DA5B-9EAE64849FAD}"/>
              </a:ext>
            </a:extLst>
          </p:cNvPr>
          <p:cNvPicPr>
            <a:picLocks noChangeAspect="1"/>
          </p:cNvPicPr>
          <p:nvPr/>
        </p:nvPicPr>
        <p:blipFill>
          <a:blip r:embed="rId4"/>
          <a:stretch>
            <a:fillRect/>
          </a:stretch>
        </p:blipFill>
        <p:spPr>
          <a:xfrm>
            <a:off x="5011024" y="1316985"/>
            <a:ext cx="2568163" cy="3619814"/>
          </a:xfrm>
          <a:prstGeom prst="rect">
            <a:avLst/>
          </a:prstGeom>
          <a:ln>
            <a:noFill/>
          </a:ln>
          <a:effectLst>
            <a:outerShdw blurRad="292100" dist="139700" dir="2700000" algn="tl" rotWithShape="0">
              <a:srgbClr val="333333">
                <a:alpha val="65000"/>
              </a:srgbClr>
            </a:outerShdw>
          </a:effectLst>
        </p:spPr>
      </p:pic>
      <p:pic>
        <p:nvPicPr>
          <p:cNvPr id="11" name="Picture 10">
            <a:hlinkClick r:id="rId2"/>
            <a:extLst>
              <a:ext uri="{FF2B5EF4-FFF2-40B4-BE49-F238E27FC236}">
                <a16:creationId xmlns:a16="http://schemas.microsoft.com/office/drawing/2014/main" id="{514635B7-E661-22AD-DCD1-76C5306C859E}"/>
              </a:ext>
            </a:extLst>
          </p:cNvPr>
          <p:cNvPicPr>
            <a:picLocks noChangeAspect="1"/>
          </p:cNvPicPr>
          <p:nvPr/>
        </p:nvPicPr>
        <p:blipFill>
          <a:blip r:embed="rId5"/>
          <a:stretch>
            <a:fillRect/>
          </a:stretch>
        </p:blipFill>
        <p:spPr>
          <a:xfrm>
            <a:off x="8651743" y="1307636"/>
            <a:ext cx="2568163" cy="3604572"/>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3BD569DD-96CE-BAA2-1E46-E0C0C90120A1}"/>
              </a:ext>
            </a:extLst>
          </p:cNvPr>
          <p:cNvSpPr txBox="1"/>
          <p:nvPr/>
        </p:nvSpPr>
        <p:spPr>
          <a:xfrm>
            <a:off x="8752114" y="5154810"/>
            <a:ext cx="243863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Vimeo </a:t>
            </a:r>
            <a:r>
              <a:rPr kumimoji="0" lang="en-US" sz="1800" b="0" i="0" u="none" strike="noStrike" kern="1200" cap="none" spc="0" normalizeH="0" baseline="0" noProof="0">
                <a:ln>
                  <a:noFill/>
                </a:ln>
                <a:effectLst/>
                <a:uLnTx/>
                <a:uFillTx/>
                <a:latin typeface="Segoe Sans Text"/>
                <a:ea typeface="+mn-ea"/>
                <a:cs typeface="+mn-cs"/>
                <a:hlinkClick r:id="rId6">
                  <a:extLst>
                    <a:ext uri="{A12FA001-AC4F-418D-AE19-62706E023703}">
                      <ahyp:hlinkClr xmlns:ahyp="http://schemas.microsoft.com/office/drawing/2018/hyperlinkcolor" val="tx"/>
                    </a:ext>
                  </a:extLst>
                </a:hlinkClick>
              </a:rPr>
              <a:t>Live Demo</a:t>
            </a:r>
            <a:endParaRPr kumimoji="0" lang="en-US" sz="1800" b="0" i="0" u="none" strike="noStrike" kern="1200" cap="none" spc="0" normalizeH="0" baseline="0" noProof="0">
              <a:ln>
                <a:noFill/>
              </a:ln>
              <a:effectLst/>
              <a:uLnTx/>
              <a:uFillTx/>
              <a:latin typeface="Segoe Sans Text"/>
              <a:ea typeface="+mn-ea"/>
              <a:cs typeface="+mn-cs"/>
            </a:endParaRPr>
          </a:p>
        </p:txBody>
      </p:sp>
      <p:sp>
        <p:nvSpPr>
          <p:cNvPr id="13" name="TextBox 12">
            <a:extLst>
              <a:ext uri="{FF2B5EF4-FFF2-40B4-BE49-F238E27FC236}">
                <a16:creationId xmlns:a16="http://schemas.microsoft.com/office/drawing/2014/main" id="{05661322-6927-CB7F-89CE-3FE7207C40EE}"/>
              </a:ext>
            </a:extLst>
          </p:cNvPr>
          <p:cNvSpPr txBox="1"/>
          <p:nvPr/>
        </p:nvSpPr>
        <p:spPr>
          <a:xfrm>
            <a:off x="1427607" y="5154810"/>
            <a:ext cx="251086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Sans Text"/>
                <a:ea typeface="+mn-ea"/>
                <a:cs typeface="+mn-cs"/>
                <a:hlinkClick r:id="rId7">
                  <a:extLst>
                    <a:ext uri="{A12FA001-AC4F-418D-AE19-62706E023703}">
                      <ahyp:hlinkClr xmlns:ahyp="http://schemas.microsoft.com/office/drawing/2018/hyperlinkcolor" val="tx"/>
                    </a:ext>
                  </a:extLst>
                </a:hlinkClick>
              </a:rPr>
              <a:t>Vimeo Live </a:t>
            </a:r>
            <a:r>
              <a:rPr kumimoji="0" lang="en-US" sz="1800" b="0" i="0" u="none" strike="noStrike" kern="1200" cap="none" spc="0" normalizeH="0" baseline="0" noProof="0">
                <a:ln>
                  <a:noFill/>
                </a:ln>
                <a:effectLst/>
                <a:uLnTx/>
                <a:uFillTx/>
                <a:latin typeface="Segoe Sans Text"/>
                <a:ea typeface="+mn-ea"/>
                <a:cs typeface="+mn-cs"/>
                <a:hlinkClick r:id="rId7">
                  <a:extLst>
                    <a:ext uri="{A12FA001-AC4F-418D-AE19-62706E023703}">
                      <ahyp:hlinkClr xmlns:ahyp="http://schemas.microsoft.com/office/drawing/2018/hyperlinkcolor" val="tx"/>
                    </a:ext>
                  </a:extLst>
                </a:hlinkClick>
              </a:rPr>
              <a:t>Demo</a:t>
            </a:r>
            <a:endParaRPr kumimoji="0" lang="en-US" sz="1800" b="0" i="0" u="none" strike="noStrike" kern="1200" cap="none" spc="0" normalizeH="0" baseline="0" noProof="0">
              <a:ln>
                <a:noFill/>
              </a:ln>
              <a:effectLst/>
              <a:uLnTx/>
              <a:uFillTx/>
              <a:latin typeface="Segoe Sans Text"/>
              <a:ea typeface="+mn-ea"/>
              <a:cs typeface="+mn-cs"/>
            </a:endParaRPr>
          </a:p>
        </p:txBody>
      </p:sp>
      <p:sp>
        <p:nvSpPr>
          <p:cNvPr id="14" name="TextBox 13">
            <a:extLst>
              <a:ext uri="{FF2B5EF4-FFF2-40B4-BE49-F238E27FC236}">
                <a16:creationId xmlns:a16="http://schemas.microsoft.com/office/drawing/2014/main" id="{BE9CFDC0-7DDA-592E-3E2A-B64E54FD6A29}"/>
              </a:ext>
            </a:extLst>
          </p:cNvPr>
          <p:cNvSpPr txBox="1"/>
          <p:nvPr/>
        </p:nvSpPr>
        <p:spPr>
          <a:xfrm>
            <a:off x="5099739" y="5154810"/>
            <a:ext cx="243863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Sans Text"/>
                <a:ea typeface="+mn-ea"/>
                <a:cs typeface="+mn-cs"/>
                <a:hlinkClick r:id="rId8">
                  <a:extLst>
                    <a:ext uri="{A12FA001-AC4F-418D-AE19-62706E023703}">
                      <ahyp:hlinkClr xmlns:ahyp="http://schemas.microsoft.com/office/drawing/2018/hyperlinkcolor" val="tx"/>
                    </a:ext>
                  </a:extLst>
                </a:hlinkClick>
              </a:rPr>
              <a:t>Vimeo Live </a:t>
            </a:r>
            <a:r>
              <a:rPr kumimoji="0" lang="en-US" sz="1800" b="0" i="0" u="none" strike="noStrike" kern="1200" cap="none" spc="0" normalizeH="0" baseline="0" noProof="0">
                <a:ln>
                  <a:noFill/>
                </a:ln>
                <a:effectLst/>
                <a:uLnTx/>
                <a:uFillTx/>
                <a:latin typeface="Segoe Sans Text"/>
                <a:ea typeface="+mn-ea"/>
                <a:cs typeface="+mn-cs"/>
                <a:hlinkClick r:id="rId8">
                  <a:extLst>
                    <a:ext uri="{A12FA001-AC4F-418D-AE19-62706E023703}">
                      <ahyp:hlinkClr xmlns:ahyp="http://schemas.microsoft.com/office/drawing/2018/hyperlinkcolor" val="tx"/>
                    </a:ext>
                  </a:extLst>
                </a:hlinkClick>
              </a:rPr>
              <a:t>Demo</a:t>
            </a:r>
            <a:endParaRPr kumimoji="0" lang="en-US" sz="1800" b="0" i="0" u="none" strike="noStrike" kern="1200" cap="none" spc="0" normalizeH="0" baseline="0" noProof="0">
              <a:ln>
                <a:noFill/>
              </a:ln>
              <a:effectLst/>
              <a:uLnTx/>
              <a:uFillTx/>
              <a:latin typeface="Segoe Sans Text"/>
              <a:ea typeface="+mn-ea"/>
              <a:cs typeface="+mn-cs"/>
            </a:endParaRPr>
          </a:p>
        </p:txBody>
      </p:sp>
    </p:spTree>
    <p:extLst>
      <p:ext uri="{BB962C8B-B14F-4D97-AF65-F5344CB8AC3E}">
        <p14:creationId xmlns:p14="http://schemas.microsoft.com/office/powerpoint/2010/main" val="299185480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lumMod val="90000"/>
            </a:schemeClr>
          </a:solidFill>
          <a:prstDash val="dash"/>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4.xml><?xml version="1.0" encoding="utf-8"?>
<a:theme xmlns:a="http://schemas.openxmlformats.org/drawingml/2006/main" name="3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EA8552B05D614495EAB74BE77D2639" ma:contentTypeVersion="42" ma:contentTypeDescription="Create a new document." ma:contentTypeScope="" ma:versionID="2b65ae730696f9f10bd3296247b9055f">
  <xsd:schema xmlns:xsd="http://www.w3.org/2001/XMLSchema" xmlns:xs="http://www.w3.org/2001/XMLSchema" xmlns:p="http://schemas.microsoft.com/office/2006/metadata/properties" xmlns:ns1="http://schemas.microsoft.com/sharepoint/v3" xmlns:ns2="d4a30e8e-de6c-4cce-9864-67ec47d8af00" xmlns:ns3="43d83319-23fc-400e-bdb9-7dbe73b59575" xmlns:ns4="230e9df3-be65-4c73-a93b-d1236ebd677e" targetNamespace="http://schemas.microsoft.com/office/2006/metadata/properties" ma:root="true" ma:fieldsID="0c2a360348222a41b6de6f0c975dba7a" ns1:_="" ns2:_="" ns3:_="" ns4:_="">
    <xsd:import namespace="http://schemas.microsoft.com/sharepoint/v3"/>
    <xsd:import namespace="d4a30e8e-de6c-4cce-9864-67ec47d8af00"/>
    <xsd:import namespace="43d83319-23fc-400e-bdb9-7dbe73b59575"/>
    <xsd:import namespace="230e9df3-be65-4c73-a93b-d1236ebd677e"/>
    <xsd:element name="properties">
      <xsd:complexType>
        <xsd:sequence>
          <xsd:element name="documentManagement">
            <xsd:complexType>
              <xsd:all>
                <xsd:element ref="ns2:Service" minOccurs="0"/>
                <xsd:element ref="ns2:EBCApproved" minOccurs="0"/>
                <xsd:element ref="ns2:GoLive" minOccurs="0"/>
                <xsd:element ref="ns2:Status" minOccurs="0"/>
                <xsd:element ref="ns2:WinWire"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MediaServiceLocation" minOccurs="0"/>
                <xsd:element ref="ns2:MediaServiceMetadata" minOccurs="0"/>
                <xsd:element ref="ns2:MediaServiceFastMetadata" minOccurs="0"/>
                <xsd:element ref="ns2:SecondarySlideowner" minOccurs="0"/>
                <xsd:element ref="ns2:Industry" minOccurs="0"/>
                <xsd:element ref="ns2:SecondaryService" minOccurs="0"/>
                <xsd:element ref="ns3:PrimeClassificationStatus" minOccurs="0"/>
                <xsd:element ref="ns3:PrimeClassificationStatusDetails" minOccurs="0"/>
                <xsd:element ref="ns3:PrimeLastClassified" minOccurs="0"/>
                <xsd:element ref="ns3:PrimeCorrectedByUser" minOccurs="0"/>
                <xsd:element ref="ns2:OneNoteFluid_FileOrde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ma:readOnly="false">
      <xsd:simpleType>
        <xsd:restriction base="dms:Note"/>
      </xsd:simpleType>
    </xsd:element>
    <xsd:element name="_ip_UnifiedCompliancePolicyUIAction" ma:index="16"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a30e8e-de6c-4cce-9864-67ec47d8af00" elementFormDefault="qualified">
    <xsd:import namespace="http://schemas.microsoft.com/office/2006/documentManagement/types"/>
    <xsd:import namespace="http://schemas.microsoft.com/office/infopath/2007/PartnerControls"/>
    <xsd:element name="Service" ma:index="1" nillable="true" ma:displayName="Primary Service" ma:default="Azure OpenAI" ma:format="Dropdown" ma:internalName="Service" ma:readOnly="false">
      <xsd:simpleType>
        <xsd:restriction base="dms:Text">
          <xsd:maxLength value="255"/>
        </xsd:restriction>
      </xsd:simpleType>
    </xsd:element>
    <xsd:element name="EBCApproved" ma:index="2" nillable="true" ma:displayName="EBC Approved" ma:default="0" ma:format="Dropdown" ma:internalName="EBCApproved" ma:readOnly="false">
      <xsd:simpleType>
        <xsd:restriction base="dms:Boolean"/>
      </xsd:simpleType>
    </xsd:element>
    <xsd:element name="GoLive" ma:index="3" nillable="true" ma:displayName="Go Live" ma:format="Dropdown" ma:internalName="GoLive" ma:readOnly="false">
      <xsd:simpleType>
        <xsd:restriction base="dms:Text">
          <xsd:maxLength value="255"/>
        </xsd:restriction>
      </xsd:simpleType>
    </xsd:element>
    <xsd:element name="Status" ma:index="4" nillable="true" ma:displayName="Status" ma:format="Dropdown" ma:internalName="Status" ma:readOnly="false">
      <xsd:simpleType>
        <xsd:restriction base="dms:Text">
          <xsd:maxLength value="255"/>
        </xsd:restriction>
      </xsd:simpleType>
    </xsd:element>
    <xsd:element name="WinWire" ma:index="5" nillable="true" ma:displayName="Win Wire" ma:default="1" ma:format="Dropdown" ma:internalName="WinWire" ma:readOnly="false">
      <xsd:simpleType>
        <xsd:restriction base="dms:Boolean"/>
      </xsd:simpleType>
    </xsd:element>
    <xsd:element name="MediaServiceAutoKeyPoints" ma:index="7" nillable="true" ma:displayName="MediaServiceAutoKeyPoints" ma:hidden="true" ma:internalName="MediaServiceAutoKeyPoints" ma:readOnly="true">
      <xsd:simpleType>
        <xsd:restriction base="dms:Note"/>
      </xsd:simpleType>
    </xsd:element>
    <xsd:element name="MediaServiceKeyPoints" ma:index="8" nillable="true" ma:displayName="KeyPoints" ma:hidden="true" ma:internalName="MediaServiceKeyPoints" ma:readOnly="true">
      <xsd:simpleType>
        <xsd:restriction base="dms:Note"/>
      </xsd:simpleType>
    </xsd:element>
    <xsd:element name="MediaServiceOCR" ma:index="11" nillable="true" ma:displayName="Extracted Text" ma:hidden="true" ma:internalName="MediaServiceOCR"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7" nillable="true" ma:displayName="Length (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DocTags" ma:index="23" nillable="true" ma:displayName="MediaServiceDocTags" ma:hidden="true" ma:internalName="MediaServiceDocTag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Location" ma:index="25" nillable="true" ma:displayName="Location" ma:hidden="true" ma:indexed="true" ma:internalName="MediaServiceLocation" ma:readOnly="true">
      <xsd:simpleType>
        <xsd:restriction base="dms:Text"/>
      </xsd:simpleType>
    </xsd:element>
    <xsd:element name="MediaServiceMetadata" ma:index="30" nillable="true" ma:displayName="MediaServiceMetadata" ma:hidden="true" ma:internalName="MediaServiceMetadata" ma:readOnly="true">
      <xsd:simpleType>
        <xsd:restriction base="dms:Note"/>
      </xsd:simpleType>
    </xsd:element>
    <xsd:element name="MediaServiceFastMetadata" ma:index="31" nillable="true" ma:displayName="MediaServiceFastMetadata" ma:hidden="true" ma:internalName="MediaServiceFastMetadata" ma:readOnly="true">
      <xsd:simpleType>
        <xsd:restriction base="dms:Note"/>
      </xsd:simpleType>
    </xsd:element>
    <xsd:element name="SecondarySlideowner" ma:index="32" nillable="true" ma:displayName="Secondary Slide owner" ma:format="Dropdown" ma:hidden="true" ma:internalName="SecondarySlideowner" ma:readOnly="false">
      <xsd:simpleType>
        <xsd:restriction base="dms:Text">
          <xsd:maxLength value="255"/>
        </xsd:restriction>
      </xsd:simpleType>
    </xsd:element>
    <xsd:element name="Industry" ma:index="33" nillable="true" ma:displayName="Industry" ma:format="Dropdown" ma:hidden="true" ma:internalName="Industry" ma:readOnly="false">
      <xsd:simpleType>
        <xsd:restriction base="dms:Text">
          <xsd:maxLength value="255"/>
        </xsd:restriction>
      </xsd:simpleType>
    </xsd:element>
    <xsd:element name="SecondaryService" ma:index="34" nillable="true" ma:displayName="Secondary Service" ma:format="Dropdown" ma:hidden="true" ma:internalName="SecondaryService" ma:readOnly="false">
      <xsd:simpleType>
        <xsd:restriction base="dms:Text">
          <xsd:maxLength value="255"/>
        </xsd:restriction>
      </xsd:simpleType>
    </xsd:element>
    <xsd:element name="OneNoteFluid_FileOrder" ma:index="40" nillable="true" ma:displayName="OneNoteFluid_FileOrder" ma:hidden="true" ma:internalName="OneNoteFluid_FileOrder" ma:readOnly="false">
      <xsd:simpleType>
        <xsd:restriction base="dms:Text">
          <xsd:maxLength value="255"/>
        </xsd:restriction>
      </xsd:simpleType>
    </xsd:element>
    <xsd:element name="MediaServiceBillingMetadata" ma:index="41"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d83319-23fc-400e-bdb9-7dbe73b59575" elementFormDefault="qualified">
    <xsd:import namespace="http://schemas.microsoft.com/office/2006/documentManagement/types"/>
    <xsd:import namespace="http://schemas.microsoft.com/office/infopath/2007/PartnerControls"/>
    <xsd:element name="SharedWithUsers" ma:index="9"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hidden="true" ma:internalName="SharedWithDetails" ma:readOnly="true">
      <xsd:simpleType>
        <xsd:restriction base="dms:Note"/>
      </xsd:simpleType>
    </xsd:element>
    <xsd:element name="PrimeClassificationStatus" ma:index="36" nillable="true" ma:displayName="Processing status" ma:hidden="true" ma:internalName="PrimeClassificationStatus" ma:readOnly="false">
      <xsd:simpleType>
        <xsd:restriction base="dms:Text"/>
      </xsd:simpleType>
    </xsd:element>
    <xsd:element name="PrimeClassificationStatusDetails" ma:index="37" nillable="true" ma:displayName="Processing details" ma:hidden="true" ma:internalName="PrimeClassificationStatusDetails" ma:readOnly="false">
      <xsd:simpleType>
        <xsd:restriction base="dms:Note"/>
      </xsd:simpleType>
    </xsd:element>
    <xsd:element name="PrimeLastClassified" ma:index="38" nillable="true" ma:displayName="Processed" ma:hidden="true" ma:internalName="PrimeLastClassified" ma:readOnly="false">
      <xsd:simpleType>
        <xsd:restriction base="dms:DateTime"/>
      </xsd:simpleType>
    </xsd:element>
    <xsd:element name="PrimeCorrectedByUser" ma:index="39" nillable="true" ma:displayName="Corrected" ma:hidden="true" ma:internalName="PrimeCorrectedByUser"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cdd8a9fe-0cc5-49d2-9bf9-145d1fa5aff7}" ma:internalName="TaxCatchAll" ma:readOnly="false" ma:showField="CatchAllData" ma:web="43d83319-23fc-400e-bdb9-7dbe73b59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GoLive xmlns="d4a30e8e-de6c-4cce-9864-67ec47d8af00" xsi:nil="true"/>
    <OneNoteFluid_FileOrder xmlns="d4a30e8e-de6c-4cce-9864-67ec47d8af00" xsi:nil="true"/>
    <_ip_UnifiedCompliancePolicyUIAction xmlns="http://schemas.microsoft.com/sharepoint/v3" xsi:nil="true"/>
    <Industry xmlns="d4a30e8e-de6c-4cce-9864-67ec47d8af00" xsi:nil="true"/>
    <PrimeClassificationStatus xmlns="43d83319-23fc-400e-bdb9-7dbe73b59575" xsi:nil="true"/>
    <Status xmlns="d4a30e8e-de6c-4cce-9864-67ec47d8af00" xsi:nil="true"/>
    <lcf76f155ced4ddcb4097134ff3c332f xmlns="d4a30e8e-de6c-4cce-9864-67ec47d8af00">
      <Terms xmlns="http://schemas.microsoft.com/office/infopath/2007/PartnerControls"/>
    </lcf76f155ced4ddcb4097134ff3c332f>
    <PrimeCorrectedByUser xmlns="43d83319-23fc-400e-bdb9-7dbe73b59575" xsi:nil="true"/>
    <SecondaryService xmlns="d4a30e8e-de6c-4cce-9864-67ec47d8af00" xsi:nil="true"/>
    <SecondarySlideowner xmlns="d4a30e8e-de6c-4cce-9864-67ec47d8af00" xsi:nil="true"/>
    <PrimeClassificationStatusDetails xmlns="43d83319-23fc-400e-bdb9-7dbe73b59575" xsi:nil="true"/>
    <_ip_UnifiedCompliancePolicyProperties xmlns="http://schemas.microsoft.com/sharepoint/v3" xsi:nil="true"/>
    <EBCApproved xmlns="d4a30e8e-de6c-4cce-9864-67ec47d8af00">false</EBCApproved>
    <Service xmlns="d4a30e8e-de6c-4cce-9864-67ec47d8af00">Azure OpenAI</Service>
    <WinWire xmlns="d4a30e8e-de6c-4cce-9864-67ec47d8af00">true</WinWire>
    <TaxCatchAll xmlns="230e9df3-be65-4c73-a93b-d1236ebd677e" xsi:nil="true"/>
    <PrimeLastClassified xmlns="43d83319-23fc-400e-bdb9-7dbe73b59575" xsi:nil="true"/>
  </documentManagement>
</p:properties>
</file>

<file path=customXml/itemProps1.xml><?xml version="1.0" encoding="utf-8"?>
<ds:datastoreItem xmlns:ds="http://schemas.openxmlformats.org/officeDocument/2006/customXml" ds:itemID="{B8F757F2-9BB4-4349-B1B3-82DAF73EC24A}">
  <ds:schemaRefs>
    <ds:schemaRef ds:uri="230e9df3-be65-4c73-a93b-d1236ebd677e"/>
    <ds:schemaRef ds:uri="43d83319-23fc-400e-bdb9-7dbe73b59575"/>
    <ds:schemaRef ds:uri="d4a30e8e-de6c-4cce-9864-67ec47d8af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C50AB1B-512D-48CF-957D-BE88C98E4D58}">
  <ds:schemaRefs>
    <ds:schemaRef ds:uri="http://schemas.microsoft.com/sharepoint/v3/contenttype/forms"/>
  </ds:schemaRefs>
</ds:datastoreItem>
</file>

<file path=customXml/itemProps3.xml><?xml version="1.0" encoding="utf-8"?>
<ds:datastoreItem xmlns:ds="http://schemas.openxmlformats.org/officeDocument/2006/customXml" ds:itemID="{4089A8E7-6775-40AE-B870-E72819E61423}">
  <ds:schemaRefs>
    <ds:schemaRef ds:uri="http://schemas.microsoft.com/office/2006/metadata/properties"/>
    <ds:schemaRef ds:uri="d4a30e8e-de6c-4cce-9864-67ec47d8af00"/>
    <ds:schemaRef ds:uri="http://purl.org/dc/dcmitype/"/>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230e9df3-be65-4c73-a93b-d1236ebd677e"/>
    <ds:schemaRef ds:uri="43d83319-23fc-400e-bdb9-7dbe73b59575"/>
    <ds:schemaRef ds:uri="http://schemas.microsoft.com/sharepoint/v3"/>
    <ds:schemaRef ds:uri="http://www.w3.org/XML/1998/namespace"/>
    <ds:schemaRef ds:uri="http://purl.org/dc/te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1642</Words>
  <Application>Microsoft Office PowerPoint</Application>
  <PresentationFormat>Widescreen</PresentationFormat>
  <Paragraphs>217</Paragraphs>
  <Slides>11</Slides>
  <Notes>7</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31" baseType="lpstr">
      <vt:lpstr>Aptos</vt:lpstr>
      <vt:lpstr>Arial</vt:lpstr>
      <vt:lpstr>Calibri</vt:lpstr>
      <vt:lpstr>Consolas</vt:lpstr>
      <vt:lpstr>Courier New</vt:lpstr>
      <vt:lpstr>Segoe Sans</vt:lpstr>
      <vt:lpstr>Segoe Sans Display Semibold</vt:lpstr>
      <vt:lpstr>Segoe Sans Text</vt:lpstr>
      <vt:lpstr>Segoe Sans Text Semibold</vt:lpstr>
      <vt:lpstr>Segoe UI</vt:lpstr>
      <vt:lpstr>Segoe UI Semibold</vt:lpstr>
      <vt:lpstr>Segoe UI Semilight</vt:lpstr>
      <vt:lpstr>Segoe UI Variable Display Semib</vt:lpstr>
      <vt:lpstr>Symbol</vt:lpstr>
      <vt:lpstr>Wingdings</vt:lpstr>
      <vt:lpstr>2_Microsoft Build 16:9 Template Light</vt:lpstr>
      <vt:lpstr>Microsoft Build 16:9 Template Dark</vt:lpstr>
      <vt:lpstr>Azure 2023 Template</vt:lpstr>
      <vt:lpstr>3_Azure 2023 Template</vt:lpstr>
      <vt:lpstr>think-cell Slide</vt:lpstr>
      <vt:lpstr>Content Understanding </vt:lpstr>
      <vt:lpstr>Organizational challenges</vt:lpstr>
      <vt:lpstr>Azure AI Content Understanding</vt:lpstr>
      <vt:lpstr>Announcing a new Pro mode with reasoning</vt:lpstr>
      <vt:lpstr>Benefits of Content Understanding</vt:lpstr>
      <vt:lpstr>Capabilities at a Glance</vt:lpstr>
      <vt:lpstr>Industry Scenarios</vt:lpstr>
      <vt:lpstr>Industry Scenarios</vt:lpstr>
      <vt:lpstr>Content Understanding Demos</vt:lpstr>
      <vt:lpstr>Reasoning on multimodal content for efficient agentic AI app building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2025-05-15T21:09:51Z</dcterms:created>
  <dcterms:modified xsi:type="dcterms:W3CDTF">2025-05-17T00:56:27Z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0x01010087EA8552B05D614495EAB74BE77D2639</vt:lpwstr>
  </property>
  <property fmtid="{D5CDD505-2E9C-101B-9397-08002B2CF9AE}" pid="3" name="MediaServiceImageTags">
    <vt:lpwstr/>
  </property>
</Properties>
</file>